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20" y="648"/>
      </p:cViewPr>
      <p:guideLst>
        <p:guide orient="horz" pos="2160"/>
        <p:guide pos="2880"/>
      </p:guideLst>
    </p:cSldViewPr>
  </p:slideViewPr>
  <p:notesTextViewPr>
    <p:cViewPr>
      <p:scale>
        <a:sx n="1" d="1"/>
        <a:sy n="1" d="1"/>
      </p:scale>
      <p:origin x="0" y="0"/>
    </p:cViewPr>
  </p:notesTextViewPr>
  <p:notesViewPr>
    <p:cSldViewPr>
      <p:cViewPr varScale="1">
        <p:scale>
          <a:sx n="50" d="100"/>
          <a:sy n="50" d="100"/>
        </p:scale>
        <p:origin x="-285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1E39D7-624C-45CB-A061-00F80386011B}" type="datetimeFigureOut">
              <a:rPr lang="es-ES" smtClean="0"/>
              <a:pPr/>
              <a:t>11/11/2015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F036C2-DED0-4022-8108-48051ED8EB89}" type="slidenum">
              <a:rPr lang="es-ES" smtClean="0"/>
              <a:pPr/>
              <a:t>‹Nº›</a:t>
            </a:fld>
            <a:endParaRPr lang="es-ES"/>
          </a:p>
        </p:txBody>
      </p:sp>
    </p:spTree>
    <p:extLst>
      <p:ext uri="{BB962C8B-B14F-4D97-AF65-F5344CB8AC3E}">
        <p14:creationId xmlns:p14="http://schemas.microsoft.com/office/powerpoint/2010/main" val="3963953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EAF036C2-DED0-4022-8108-48051ED8EB89}" type="slidenum">
              <a:rPr lang="es-ES" smtClean="0"/>
              <a:pPr/>
              <a:t>1</a:t>
            </a:fld>
            <a:endParaRPr lang="es-ES"/>
          </a:p>
        </p:txBody>
      </p:sp>
    </p:spTree>
    <p:extLst>
      <p:ext uri="{BB962C8B-B14F-4D97-AF65-F5344CB8AC3E}">
        <p14:creationId xmlns:p14="http://schemas.microsoft.com/office/powerpoint/2010/main" val="342388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C7F8DC8-5DA3-4113-ACB2-63D0395841BF}" type="datetime1">
              <a:rPr lang="es-ES" smtClean="0"/>
              <a:t>11/11/2015</a:t>
            </a:fld>
            <a:endParaRPr lang="es-ES"/>
          </a:p>
        </p:txBody>
      </p:sp>
      <p:sp>
        <p:nvSpPr>
          <p:cNvPr id="5" name="4 Marcador de pie de página"/>
          <p:cNvSpPr>
            <a:spLocks noGrp="1"/>
          </p:cNvSpPr>
          <p:nvPr>
            <p:ph type="ftr" sz="quarter" idx="11"/>
          </p:nvPr>
        </p:nvSpPr>
        <p:spPr/>
        <p:txBody>
          <a:bodyPr/>
          <a:lstStyle/>
          <a:p>
            <a:r>
              <a:rPr lang="es-ES" smtClean="0"/>
              <a:t>Vigente a noviembre 2015</a:t>
            </a:r>
            <a:endParaRPr lang="es-ES"/>
          </a:p>
        </p:txBody>
      </p:sp>
      <p:sp>
        <p:nvSpPr>
          <p:cNvPr id="6" name="5 Marcador de número de diapositiva"/>
          <p:cNvSpPr>
            <a:spLocks noGrp="1"/>
          </p:cNvSpPr>
          <p:nvPr>
            <p:ph type="sldNum" sz="quarter" idx="12"/>
          </p:nvPr>
        </p:nvSpPr>
        <p:spPr/>
        <p:txBody>
          <a:bodyPr/>
          <a:lstStyle/>
          <a:p>
            <a:fld id="{B676AD33-B36D-499E-94A7-4F86AA7E8CB5}" type="slidenum">
              <a:rPr lang="es-ES" smtClean="0"/>
              <a:pPr/>
              <a:t>‹Nº›</a:t>
            </a:fld>
            <a:endParaRPr lang="es-ES"/>
          </a:p>
        </p:txBody>
      </p:sp>
    </p:spTree>
    <p:extLst>
      <p:ext uri="{BB962C8B-B14F-4D97-AF65-F5344CB8AC3E}">
        <p14:creationId xmlns:p14="http://schemas.microsoft.com/office/powerpoint/2010/main" val="187986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BB50E3A-D5C7-4336-8288-6000ACCF4314}" type="datetime1">
              <a:rPr lang="es-ES" smtClean="0"/>
              <a:t>11/11/2015</a:t>
            </a:fld>
            <a:endParaRPr lang="es-ES"/>
          </a:p>
        </p:txBody>
      </p:sp>
      <p:sp>
        <p:nvSpPr>
          <p:cNvPr id="5" name="4 Marcador de pie de página"/>
          <p:cNvSpPr>
            <a:spLocks noGrp="1"/>
          </p:cNvSpPr>
          <p:nvPr>
            <p:ph type="ftr" sz="quarter" idx="11"/>
          </p:nvPr>
        </p:nvSpPr>
        <p:spPr/>
        <p:txBody>
          <a:bodyPr/>
          <a:lstStyle/>
          <a:p>
            <a:r>
              <a:rPr lang="es-ES" smtClean="0"/>
              <a:t>Vigente a noviembre 2015</a:t>
            </a:r>
            <a:endParaRPr lang="es-ES"/>
          </a:p>
        </p:txBody>
      </p:sp>
      <p:sp>
        <p:nvSpPr>
          <p:cNvPr id="6" name="5 Marcador de número de diapositiva"/>
          <p:cNvSpPr>
            <a:spLocks noGrp="1"/>
          </p:cNvSpPr>
          <p:nvPr>
            <p:ph type="sldNum" sz="quarter" idx="12"/>
          </p:nvPr>
        </p:nvSpPr>
        <p:spPr/>
        <p:txBody>
          <a:bodyPr/>
          <a:lstStyle/>
          <a:p>
            <a:fld id="{B676AD33-B36D-499E-94A7-4F86AA7E8CB5}" type="slidenum">
              <a:rPr lang="es-ES" smtClean="0"/>
              <a:pPr/>
              <a:t>‹Nº›</a:t>
            </a:fld>
            <a:endParaRPr lang="es-ES"/>
          </a:p>
        </p:txBody>
      </p:sp>
    </p:spTree>
    <p:extLst>
      <p:ext uri="{BB962C8B-B14F-4D97-AF65-F5344CB8AC3E}">
        <p14:creationId xmlns:p14="http://schemas.microsoft.com/office/powerpoint/2010/main" val="32917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59867CD-DF90-4202-93F0-6FA0034E4612}" type="datetime1">
              <a:rPr lang="es-ES" smtClean="0"/>
              <a:t>11/11/2015</a:t>
            </a:fld>
            <a:endParaRPr lang="es-ES"/>
          </a:p>
        </p:txBody>
      </p:sp>
      <p:sp>
        <p:nvSpPr>
          <p:cNvPr id="5" name="4 Marcador de pie de página"/>
          <p:cNvSpPr>
            <a:spLocks noGrp="1"/>
          </p:cNvSpPr>
          <p:nvPr>
            <p:ph type="ftr" sz="quarter" idx="11"/>
          </p:nvPr>
        </p:nvSpPr>
        <p:spPr/>
        <p:txBody>
          <a:bodyPr/>
          <a:lstStyle/>
          <a:p>
            <a:r>
              <a:rPr lang="es-ES" smtClean="0"/>
              <a:t>Vigente a noviembre 2015</a:t>
            </a:r>
            <a:endParaRPr lang="es-ES"/>
          </a:p>
        </p:txBody>
      </p:sp>
      <p:sp>
        <p:nvSpPr>
          <p:cNvPr id="6" name="5 Marcador de número de diapositiva"/>
          <p:cNvSpPr>
            <a:spLocks noGrp="1"/>
          </p:cNvSpPr>
          <p:nvPr>
            <p:ph type="sldNum" sz="quarter" idx="12"/>
          </p:nvPr>
        </p:nvSpPr>
        <p:spPr/>
        <p:txBody>
          <a:bodyPr/>
          <a:lstStyle/>
          <a:p>
            <a:fld id="{B676AD33-B36D-499E-94A7-4F86AA7E8CB5}" type="slidenum">
              <a:rPr lang="es-ES" smtClean="0"/>
              <a:pPr/>
              <a:t>‹Nº›</a:t>
            </a:fld>
            <a:endParaRPr lang="es-ES"/>
          </a:p>
        </p:txBody>
      </p:sp>
    </p:spTree>
    <p:extLst>
      <p:ext uri="{BB962C8B-B14F-4D97-AF65-F5344CB8AC3E}">
        <p14:creationId xmlns:p14="http://schemas.microsoft.com/office/powerpoint/2010/main" val="425281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7491137-2FA5-4392-9AE1-6CD47C116E8E}" type="datetime1">
              <a:rPr lang="es-ES" smtClean="0"/>
              <a:t>11/11/2015</a:t>
            </a:fld>
            <a:endParaRPr lang="es-ES"/>
          </a:p>
        </p:txBody>
      </p:sp>
      <p:sp>
        <p:nvSpPr>
          <p:cNvPr id="5" name="4 Marcador de pie de página"/>
          <p:cNvSpPr>
            <a:spLocks noGrp="1"/>
          </p:cNvSpPr>
          <p:nvPr>
            <p:ph type="ftr" sz="quarter" idx="11"/>
          </p:nvPr>
        </p:nvSpPr>
        <p:spPr/>
        <p:txBody>
          <a:bodyPr/>
          <a:lstStyle/>
          <a:p>
            <a:r>
              <a:rPr lang="es-ES" smtClean="0"/>
              <a:t>Vigente a noviembre 2015</a:t>
            </a:r>
            <a:endParaRPr lang="es-ES"/>
          </a:p>
        </p:txBody>
      </p:sp>
      <p:sp>
        <p:nvSpPr>
          <p:cNvPr id="6" name="5 Marcador de número de diapositiva"/>
          <p:cNvSpPr>
            <a:spLocks noGrp="1"/>
          </p:cNvSpPr>
          <p:nvPr>
            <p:ph type="sldNum" sz="quarter" idx="12"/>
          </p:nvPr>
        </p:nvSpPr>
        <p:spPr/>
        <p:txBody>
          <a:bodyPr/>
          <a:lstStyle/>
          <a:p>
            <a:fld id="{B676AD33-B36D-499E-94A7-4F86AA7E8CB5}" type="slidenum">
              <a:rPr lang="es-ES" smtClean="0"/>
              <a:pPr/>
              <a:t>‹Nº›</a:t>
            </a:fld>
            <a:endParaRPr lang="es-ES"/>
          </a:p>
        </p:txBody>
      </p:sp>
    </p:spTree>
    <p:extLst>
      <p:ext uri="{BB962C8B-B14F-4D97-AF65-F5344CB8AC3E}">
        <p14:creationId xmlns:p14="http://schemas.microsoft.com/office/powerpoint/2010/main" val="2698593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FCDC7F8-D699-4657-AA2F-7727DB7F21A0}" type="datetime1">
              <a:rPr lang="es-ES" smtClean="0"/>
              <a:t>11/11/2015</a:t>
            </a:fld>
            <a:endParaRPr lang="es-ES"/>
          </a:p>
        </p:txBody>
      </p:sp>
      <p:sp>
        <p:nvSpPr>
          <p:cNvPr id="5" name="4 Marcador de pie de página"/>
          <p:cNvSpPr>
            <a:spLocks noGrp="1"/>
          </p:cNvSpPr>
          <p:nvPr>
            <p:ph type="ftr" sz="quarter" idx="11"/>
          </p:nvPr>
        </p:nvSpPr>
        <p:spPr/>
        <p:txBody>
          <a:bodyPr/>
          <a:lstStyle/>
          <a:p>
            <a:r>
              <a:rPr lang="es-ES" smtClean="0"/>
              <a:t>Vigente a noviembre 2015</a:t>
            </a:r>
            <a:endParaRPr lang="es-ES"/>
          </a:p>
        </p:txBody>
      </p:sp>
      <p:sp>
        <p:nvSpPr>
          <p:cNvPr id="6" name="5 Marcador de número de diapositiva"/>
          <p:cNvSpPr>
            <a:spLocks noGrp="1"/>
          </p:cNvSpPr>
          <p:nvPr>
            <p:ph type="sldNum" sz="quarter" idx="12"/>
          </p:nvPr>
        </p:nvSpPr>
        <p:spPr/>
        <p:txBody>
          <a:bodyPr/>
          <a:lstStyle/>
          <a:p>
            <a:fld id="{B676AD33-B36D-499E-94A7-4F86AA7E8CB5}" type="slidenum">
              <a:rPr lang="es-ES" smtClean="0"/>
              <a:pPr/>
              <a:t>‹Nº›</a:t>
            </a:fld>
            <a:endParaRPr lang="es-ES"/>
          </a:p>
        </p:txBody>
      </p:sp>
    </p:spTree>
    <p:extLst>
      <p:ext uri="{BB962C8B-B14F-4D97-AF65-F5344CB8AC3E}">
        <p14:creationId xmlns:p14="http://schemas.microsoft.com/office/powerpoint/2010/main" val="332694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00CE0BF-4736-4963-9801-287D855D7B4E}" type="datetime1">
              <a:rPr lang="es-ES" smtClean="0"/>
              <a:t>11/11/2015</a:t>
            </a:fld>
            <a:endParaRPr lang="es-ES"/>
          </a:p>
        </p:txBody>
      </p:sp>
      <p:sp>
        <p:nvSpPr>
          <p:cNvPr id="6" name="5 Marcador de pie de página"/>
          <p:cNvSpPr>
            <a:spLocks noGrp="1"/>
          </p:cNvSpPr>
          <p:nvPr>
            <p:ph type="ftr" sz="quarter" idx="11"/>
          </p:nvPr>
        </p:nvSpPr>
        <p:spPr/>
        <p:txBody>
          <a:bodyPr/>
          <a:lstStyle/>
          <a:p>
            <a:r>
              <a:rPr lang="es-ES" smtClean="0"/>
              <a:t>Vigente a noviembre 2015</a:t>
            </a:r>
            <a:endParaRPr lang="es-ES"/>
          </a:p>
        </p:txBody>
      </p:sp>
      <p:sp>
        <p:nvSpPr>
          <p:cNvPr id="7" name="6 Marcador de número de diapositiva"/>
          <p:cNvSpPr>
            <a:spLocks noGrp="1"/>
          </p:cNvSpPr>
          <p:nvPr>
            <p:ph type="sldNum" sz="quarter" idx="12"/>
          </p:nvPr>
        </p:nvSpPr>
        <p:spPr/>
        <p:txBody>
          <a:bodyPr/>
          <a:lstStyle/>
          <a:p>
            <a:fld id="{B676AD33-B36D-499E-94A7-4F86AA7E8CB5}" type="slidenum">
              <a:rPr lang="es-ES" smtClean="0"/>
              <a:pPr/>
              <a:t>‹Nº›</a:t>
            </a:fld>
            <a:endParaRPr lang="es-ES"/>
          </a:p>
        </p:txBody>
      </p:sp>
    </p:spTree>
    <p:extLst>
      <p:ext uri="{BB962C8B-B14F-4D97-AF65-F5344CB8AC3E}">
        <p14:creationId xmlns:p14="http://schemas.microsoft.com/office/powerpoint/2010/main" val="352289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F15C2AD-6DC2-4A2C-80DF-2EC484FC8537}" type="datetime1">
              <a:rPr lang="es-ES" smtClean="0"/>
              <a:t>11/11/2015</a:t>
            </a:fld>
            <a:endParaRPr lang="es-ES"/>
          </a:p>
        </p:txBody>
      </p:sp>
      <p:sp>
        <p:nvSpPr>
          <p:cNvPr id="8" name="7 Marcador de pie de página"/>
          <p:cNvSpPr>
            <a:spLocks noGrp="1"/>
          </p:cNvSpPr>
          <p:nvPr>
            <p:ph type="ftr" sz="quarter" idx="11"/>
          </p:nvPr>
        </p:nvSpPr>
        <p:spPr/>
        <p:txBody>
          <a:bodyPr/>
          <a:lstStyle/>
          <a:p>
            <a:r>
              <a:rPr lang="es-ES" smtClean="0"/>
              <a:t>Vigente a noviembre 2015</a:t>
            </a:r>
            <a:endParaRPr lang="es-ES"/>
          </a:p>
        </p:txBody>
      </p:sp>
      <p:sp>
        <p:nvSpPr>
          <p:cNvPr id="9" name="8 Marcador de número de diapositiva"/>
          <p:cNvSpPr>
            <a:spLocks noGrp="1"/>
          </p:cNvSpPr>
          <p:nvPr>
            <p:ph type="sldNum" sz="quarter" idx="12"/>
          </p:nvPr>
        </p:nvSpPr>
        <p:spPr/>
        <p:txBody>
          <a:bodyPr/>
          <a:lstStyle/>
          <a:p>
            <a:fld id="{B676AD33-B36D-499E-94A7-4F86AA7E8CB5}" type="slidenum">
              <a:rPr lang="es-ES" smtClean="0"/>
              <a:pPr/>
              <a:t>‹Nº›</a:t>
            </a:fld>
            <a:endParaRPr lang="es-ES"/>
          </a:p>
        </p:txBody>
      </p:sp>
    </p:spTree>
    <p:extLst>
      <p:ext uri="{BB962C8B-B14F-4D97-AF65-F5344CB8AC3E}">
        <p14:creationId xmlns:p14="http://schemas.microsoft.com/office/powerpoint/2010/main" val="302839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187692F-D638-44E6-A2F3-DD4A26DF7867}" type="datetime1">
              <a:rPr lang="es-ES" smtClean="0"/>
              <a:t>11/11/2015</a:t>
            </a:fld>
            <a:endParaRPr lang="es-ES"/>
          </a:p>
        </p:txBody>
      </p:sp>
      <p:sp>
        <p:nvSpPr>
          <p:cNvPr id="4" name="3 Marcador de pie de página"/>
          <p:cNvSpPr>
            <a:spLocks noGrp="1"/>
          </p:cNvSpPr>
          <p:nvPr>
            <p:ph type="ftr" sz="quarter" idx="11"/>
          </p:nvPr>
        </p:nvSpPr>
        <p:spPr/>
        <p:txBody>
          <a:bodyPr/>
          <a:lstStyle/>
          <a:p>
            <a:r>
              <a:rPr lang="es-ES" smtClean="0"/>
              <a:t>Vigente a noviembre 2015</a:t>
            </a:r>
            <a:endParaRPr lang="es-ES"/>
          </a:p>
        </p:txBody>
      </p:sp>
      <p:sp>
        <p:nvSpPr>
          <p:cNvPr id="5" name="4 Marcador de número de diapositiva"/>
          <p:cNvSpPr>
            <a:spLocks noGrp="1"/>
          </p:cNvSpPr>
          <p:nvPr>
            <p:ph type="sldNum" sz="quarter" idx="12"/>
          </p:nvPr>
        </p:nvSpPr>
        <p:spPr/>
        <p:txBody>
          <a:bodyPr/>
          <a:lstStyle/>
          <a:p>
            <a:fld id="{B676AD33-B36D-499E-94A7-4F86AA7E8CB5}" type="slidenum">
              <a:rPr lang="es-ES" smtClean="0"/>
              <a:pPr/>
              <a:t>‹Nº›</a:t>
            </a:fld>
            <a:endParaRPr lang="es-ES"/>
          </a:p>
        </p:txBody>
      </p:sp>
    </p:spTree>
    <p:extLst>
      <p:ext uri="{BB962C8B-B14F-4D97-AF65-F5344CB8AC3E}">
        <p14:creationId xmlns:p14="http://schemas.microsoft.com/office/powerpoint/2010/main" val="23113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B0E83C9-8491-4C05-807C-577F827997F5}" type="datetime1">
              <a:rPr lang="es-ES" smtClean="0"/>
              <a:t>11/11/2015</a:t>
            </a:fld>
            <a:endParaRPr lang="es-ES"/>
          </a:p>
        </p:txBody>
      </p:sp>
      <p:sp>
        <p:nvSpPr>
          <p:cNvPr id="3" name="2 Marcador de pie de página"/>
          <p:cNvSpPr>
            <a:spLocks noGrp="1"/>
          </p:cNvSpPr>
          <p:nvPr>
            <p:ph type="ftr" sz="quarter" idx="11"/>
          </p:nvPr>
        </p:nvSpPr>
        <p:spPr/>
        <p:txBody>
          <a:bodyPr/>
          <a:lstStyle/>
          <a:p>
            <a:r>
              <a:rPr lang="es-ES" smtClean="0"/>
              <a:t>Vigente a noviembre 2015</a:t>
            </a:r>
            <a:endParaRPr lang="es-ES"/>
          </a:p>
        </p:txBody>
      </p:sp>
      <p:sp>
        <p:nvSpPr>
          <p:cNvPr id="4" name="3 Marcador de número de diapositiva"/>
          <p:cNvSpPr>
            <a:spLocks noGrp="1"/>
          </p:cNvSpPr>
          <p:nvPr>
            <p:ph type="sldNum" sz="quarter" idx="12"/>
          </p:nvPr>
        </p:nvSpPr>
        <p:spPr/>
        <p:txBody>
          <a:bodyPr/>
          <a:lstStyle/>
          <a:p>
            <a:fld id="{B676AD33-B36D-499E-94A7-4F86AA7E8CB5}" type="slidenum">
              <a:rPr lang="es-ES" smtClean="0"/>
              <a:pPr/>
              <a:t>‹Nº›</a:t>
            </a:fld>
            <a:endParaRPr lang="es-ES"/>
          </a:p>
        </p:txBody>
      </p:sp>
    </p:spTree>
    <p:extLst>
      <p:ext uri="{BB962C8B-B14F-4D97-AF65-F5344CB8AC3E}">
        <p14:creationId xmlns:p14="http://schemas.microsoft.com/office/powerpoint/2010/main" val="456460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7974052-AACE-4C6A-B32A-15D8F3DDD2F0}" type="datetime1">
              <a:rPr lang="es-ES" smtClean="0"/>
              <a:t>11/11/2015</a:t>
            </a:fld>
            <a:endParaRPr lang="es-ES"/>
          </a:p>
        </p:txBody>
      </p:sp>
      <p:sp>
        <p:nvSpPr>
          <p:cNvPr id="6" name="5 Marcador de pie de página"/>
          <p:cNvSpPr>
            <a:spLocks noGrp="1"/>
          </p:cNvSpPr>
          <p:nvPr>
            <p:ph type="ftr" sz="quarter" idx="11"/>
          </p:nvPr>
        </p:nvSpPr>
        <p:spPr/>
        <p:txBody>
          <a:bodyPr/>
          <a:lstStyle/>
          <a:p>
            <a:r>
              <a:rPr lang="es-ES" smtClean="0"/>
              <a:t>Vigente a noviembre 2015</a:t>
            </a:r>
            <a:endParaRPr lang="es-ES"/>
          </a:p>
        </p:txBody>
      </p:sp>
      <p:sp>
        <p:nvSpPr>
          <p:cNvPr id="7" name="6 Marcador de número de diapositiva"/>
          <p:cNvSpPr>
            <a:spLocks noGrp="1"/>
          </p:cNvSpPr>
          <p:nvPr>
            <p:ph type="sldNum" sz="quarter" idx="12"/>
          </p:nvPr>
        </p:nvSpPr>
        <p:spPr/>
        <p:txBody>
          <a:bodyPr/>
          <a:lstStyle/>
          <a:p>
            <a:fld id="{B676AD33-B36D-499E-94A7-4F86AA7E8CB5}" type="slidenum">
              <a:rPr lang="es-ES" smtClean="0"/>
              <a:pPr/>
              <a:t>‹Nº›</a:t>
            </a:fld>
            <a:endParaRPr lang="es-ES"/>
          </a:p>
        </p:txBody>
      </p:sp>
    </p:spTree>
    <p:extLst>
      <p:ext uri="{BB962C8B-B14F-4D97-AF65-F5344CB8AC3E}">
        <p14:creationId xmlns:p14="http://schemas.microsoft.com/office/powerpoint/2010/main" val="3728616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9F29C60-8FDC-442D-94F4-16C9C3FFFCF8}" type="datetime1">
              <a:rPr lang="es-ES" smtClean="0"/>
              <a:t>11/11/2015</a:t>
            </a:fld>
            <a:endParaRPr lang="es-ES"/>
          </a:p>
        </p:txBody>
      </p:sp>
      <p:sp>
        <p:nvSpPr>
          <p:cNvPr id="6" name="5 Marcador de pie de página"/>
          <p:cNvSpPr>
            <a:spLocks noGrp="1"/>
          </p:cNvSpPr>
          <p:nvPr>
            <p:ph type="ftr" sz="quarter" idx="11"/>
          </p:nvPr>
        </p:nvSpPr>
        <p:spPr/>
        <p:txBody>
          <a:bodyPr/>
          <a:lstStyle/>
          <a:p>
            <a:r>
              <a:rPr lang="es-ES" smtClean="0"/>
              <a:t>Vigente a noviembre 2015</a:t>
            </a:r>
            <a:endParaRPr lang="es-ES"/>
          </a:p>
        </p:txBody>
      </p:sp>
      <p:sp>
        <p:nvSpPr>
          <p:cNvPr id="7" name="6 Marcador de número de diapositiva"/>
          <p:cNvSpPr>
            <a:spLocks noGrp="1"/>
          </p:cNvSpPr>
          <p:nvPr>
            <p:ph type="sldNum" sz="quarter" idx="12"/>
          </p:nvPr>
        </p:nvSpPr>
        <p:spPr/>
        <p:txBody>
          <a:bodyPr/>
          <a:lstStyle/>
          <a:p>
            <a:fld id="{B676AD33-B36D-499E-94A7-4F86AA7E8CB5}" type="slidenum">
              <a:rPr lang="es-ES" smtClean="0"/>
              <a:pPr/>
              <a:t>‹Nº›</a:t>
            </a:fld>
            <a:endParaRPr lang="es-ES"/>
          </a:p>
        </p:txBody>
      </p:sp>
    </p:spTree>
    <p:extLst>
      <p:ext uri="{BB962C8B-B14F-4D97-AF65-F5344CB8AC3E}">
        <p14:creationId xmlns:p14="http://schemas.microsoft.com/office/powerpoint/2010/main" val="3870026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1000"/>
            <a:lum/>
          </a:blip>
          <a:srcRect/>
          <a:stretch>
            <a:fillRect l="23000" r="2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950F5-FAF3-4FB1-BABB-CBCE80C8BB2A}" type="datetime1">
              <a:rPr lang="es-ES" smtClean="0"/>
              <a:t>11/11/2015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Vigente a noviembre 2015</a:t>
            </a: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6AD33-B36D-499E-94A7-4F86AA7E8CB5}" type="slidenum">
              <a:rPr lang="es-ES" smtClean="0"/>
              <a:pPr/>
              <a:t>‹Nº›</a:t>
            </a:fld>
            <a:endParaRPr lang="es-ES"/>
          </a:p>
        </p:txBody>
      </p:sp>
    </p:spTree>
    <p:extLst>
      <p:ext uri="{BB962C8B-B14F-4D97-AF65-F5344CB8AC3E}">
        <p14:creationId xmlns:p14="http://schemas.microsoft.com/office/powerpoint/2010/main" val="1596754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hyperlink" Target="https://documentacion.redabogacia.org/docushare/dsweb/View/Collection-1344" TargetMode="External"/><Relationship Id="rId3" Type="http://schemas.openxmlformats.org/officeDocument/2006/relationships/hyperlink" Target="http://www.izenpe.com/contenidos/informacion/software_izenpe/es_def/adjuntos/Certificados_Izenpe_Windows_1.2.0.0_FIRMADO_IZENPE.exe" TargetMode="External"/><Relationship Id="rId7" Type="http://schemas.openxmlformats.org/officeDocument/2006/relationships/hyperlink" Target="http://www.abogacia.es/repositorio/acadescarga/TS2048_Windows.zip" TargetMode="External"/><Relationship Id="rId2" Type="http://schemas.openxmlformats.org/officeDocument/2006/relationships/hyperlink" Target="http://www.izenpe.com/contenidos/informacion/software_izenpe/es_def/adjuntos/Kit_Izenpe_User_4.0.1.0.exe" TargetMode="External"/><Relationship Id="rId1" Type="http://schemas.openxmlformats.org/officeDocument/2006/relationships/slideLayout" Target="../slideLayouts/slideLayout2.xml"/><Relationship Id="rId6" Type="http://schemas.openxmlformats.org/officeDocument/2006/relationships/hyperlink" Target="https://justiziaprofesionales.justizia.net/acceso/deteccion-problemas" TargetMode="External"/><Relationship Id="rId11" Type="http://schemas.openxmlformats.org/officeDocument/2006/relationships/image" Target="../media/image5.jpeg"/><Relationship Id="rId5" Type="http://schemas.openxmlformats.org/officeDocument/2006/relationships/image" Target="../media/image18.jpeg"/><Relationship Id="rId10" Type="http://schemas.openxmlformats.org/officeDocument/2006/relationships/image" Target="../media/image4.jpeg"/><Relationship Id="rId4" Type="http://schemas.openxmlformats.org/officeDocument/2006/relationships/hyperlink" Target="https://justiziaprofesionales.justizia.net/acceso/instalacion-zsignet" TargetMode="External"/><Relationship Id="rId9" Type="http://schemas.openxmlformats.org/officeDocument/2006/relationships/hyperlink" Target="http://wiki.redabogacia.org/index.php/Lexnet_Abogac%C3%AD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3" Type="http://schemas.openxmlformats.org/officeDocument/2006/relationships/image" Target="../media/image20.jpeg"/><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justiziaprofesionales.justizia.net/login" TargetMode="External"/><Relationship Id="rId11" Type="http://schemas.openxmlformats.org/officeDocument/2006/relationships/image" Target="../media/image27.png"/><Relationship Id="rId5" Type="http://schemas.openxmlformats.org/officeDocument/2006/relationships/image" Target="../media/image22.jpeg"/><Relationship Id="rId15" Type="http://schemas.openxmlformats.org/officeDocument/2006/relationships/image" Target="../media/image31.jpeg"/><Relationship Id="rId10" Type="http://schemas.openxmlformats.org/officeDocument/2006/relationships/image" Target="../media/image26.png"/><Relationship Id="rId4" Type="http://schemas.openxmlformats.org/officeDocument/2006/relationships/image" Target="../media/image21.jpeg"/><Relationship Id="rId9" Type="http://schemas.openxmlformats.org/officeDocument/2006/relationships/image" Target="../media/image25.png"/><Relationship Id="rId1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044923"/>
            <a:ext cx="8784976" cy="3170099"/>
          </a:xfrm>
          <a:prstGeom prst="rect">
            <a:avLst/>
          </a:prstGeom>
        </p:spPr>
        <p:txBody>
          <a:bodyPr wrap="square">
            <a:spAutoFit/>
          </a:bodyPr>
          <a:lstStyle/>
          <a:p>
            <a:pPr>
              <a:spcAft>
                <a:spcPts val="0"/>
              </a:spcAft>
              <a:tabLst>
                <a:tab pos="449580" algn="l"/>
              </a:tabLst>
            </a:pPr>
            <a:r>
              <a:rPr lang="es-ES_tradnl" sz="4000" b="1" dirty="0" smtClean="0">
                <a:effectLst/>
                <a:latin typeface="Arial"/>
                <a:ea typeface="Times New Roman"/>
                <a:cs typeface="Times New Roman"/>
              </a:rPr>
              <a:t>				</a:t>
            </a:r>
            <a:endParaRPr lang="es-ES" sz="4000" b="1" dirty="0" smtClean="0">
              <a:effectLst/>
              <a:latin typeface="Arial"/>
              <a:ea typeface="Times New Roman"/>
              <a:cs typeface="Times New Roman"/>
            </a:endParaRPr>
          </a:p>
          <a:p>
            <a:pPr marL="1350645"/>
            <a:r>
              <a:rPr lang="es-ES_tradnl" sz="4000" b="1" dirty="0" smtClean="0">
                <a:effectLst/>
                <a:latin typeface="Arial"/>
                <a:ea typeface="Times New Roman"/>
                <a:cs typeface="Times New Roman"/>
              </a:rPr>
              <a:t>Guía rápida de </a:t>
            </a:r>
            <a:r>
              <a:rPr lang="es-ES_tradnl" sz="4000" b="1" dirty="0" err="1" smtClean="0">
                <a:effectLst/>
                <a:latin typeface="Arial"/>
                <a:ea typeface="Times New Roman"/>
                <a:cs typeface="Times New Roman"/>
              </a:rPr>
              <a:t>JustiziaSip</a:t>
            </a:r>
            <a:r>
              <a:rPr lang="es-ES_tradnl" sz="4000" b="1" dirty="0" smtClean="0">
                <a:effectLst/>
                <a:latin typeface="Arial"/>
                <a:ea typeface="Times New Roman"/>
                <a:cs typeface="Times New Roman"/>
              </a:rPr>
              <a:t> </a:t>
            </a:r>
            <a:endParaRPr lang="es-ES" sz="4000" b="1" dirty="0" smtClean="0">
              <a:effectLst/>
              <a:latin typeface="Arial"/>
              <a:ea typeface="Times New Roman"/>
              <a:cs typeface="Times New Roman"/>
            </a:endParaRPr>
          </a:p>
          <a:p>
            <a:pPr marL="1350645"/>
            <a:r>
              <a:rPr lang="es-ES_tradnl" sz="4000" b="1" dirty="0" smtClean="0">
                <a:effectLst/>
                <a:latin typeface="Arial"/>
                <a:ea typeface="Times New Roman"/>
                <a:cs typeface="Times New Roman"/>
              </a:rPr>
              <a:t> </a:t>
            </a:r>
            <a:endParaRPr lang="es-ES" sz="4000" b="1" dirty="0" smtClean="0">
              <a:effectLst/>
              <a:latin typeface="Arial"/>
              <a:ea typeface="Times New Roman"/>
              <a:cs typeface="Times New Roman"/>
            </a:endParaRPr>
          </a:p>
          <a:p>
            <a:pPr marL="1350645"/>
            <a:r>
              <a:rPr lang="es-ES_tradnl" sz="4000" b="1" dirty="0" smtClean="0">
                <a:effectLst/>
                <a:latin typeface="Arial"/>
                <a:ea typeface="Times New Roman"/>
                <a:cs typeface="Times New Roman"/>
              </a:rPr>
              <a:t>Funcionalidades de consulta</a:t>
            </a:r>
            <a:endParaRPr lang="es-ES" sz="4000" b="1" dirty="0" smtClean="0">
              <a:effectLst/>
              <a:latin typeface="Arial"/>
              <a:ea typeface="Times New Roman"/>
              <a:cs typeface="Times New Roman"/>
            </a:endParaRPr>
          </a:p>
          <a:p>
            <a:pPr marL="1350645"/>
            <a:r>
              <a:rPr lang="es-ES_tradnl" sz="4000" b="1" dirty="0" smtClean="0">
                <a:effectLst/>
                <a:latin typeface="Arial"/>
                <a:ea typeface="Times New Roman"/>
                <a:cs typeface="Times New Roman"/>
              </a:rPr>
              <a:t> </a:t>
            </a:r>
            <a:endParaRPr lang="es-ES" sz="4000" b="1" dirty="0">
              <a:effectLst/>
              <a:latin typeface="Arial"/>
              <a:ea typeface="Times New Roman"/>
              <a:cs typeface="Times New Roman"/>
            </a:endParaRPr>
          </a:p>
        </p:txBody>
      </p:sp>
      <p:pic>
        <p:nvPicPr>
          <p:cNvPr id="1026" name="Picture 2" descr="logojustiz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023728"/>
            <a:ext cx="1656184" cy="83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9172" y="6098173"/>
            <a:ext cx="1419636" cy="669217"/>
          </a:xfrm>
          <a:prstGeom prst="rect">
            <a:avLst/>
          </a:prstGeom>
        </p:spPr>
      </p:pic>
      <p:sp>
        <p:nvSpPr>
          <p:cNvPr id="9" name="8 Marcador de pie de página"/>
          <p:cNvSpPr>
            <a:spLocks noGrp="1"/>
          </p:cNvSpPr>
          <p:nvPr>
            <p:ph type="ftr" sz="quarter" idx="11"/>
          </p:nvPr>
        </p:nvSpPr>
        <p:spPr/>
        <p:txBody>
          <a:bodyPr/>
          <a:lstStyle/>
          <a:p>
            <a:r>
              <a:rPr lang="es-ES" b="1" spc="100" dirty="0" smtClean="0">
                <a:ln w="18000">
                  <a:solidFill>
                    <a:schemeClr val="accent1">
                      <a:satMod val="200000"/>
                      <a:tint val="72000"/>
                    </a:schemeClr>
                  </a:solidFill>
                  <a:prstDash val="solid"/>
                </a:ln>
                <a:solidFill>
                  <a:srgbClr val="FF0000">
                    <a:alpha val="5700"/>
                  </a:srgbClr>
                </a:solidFill>
                <a:effectLst>
                  <a:outerShdw blurRad="25000" dist="20000" dir="16020000" algn="tl">
                    <a:schemeClr val="accent1">
                      <a:satMod val="200000"/>
                      <a:shade val="1000"/>
                      <a:alpha val="60000"/>
                    </a:schemeClr>
                  </a:outerShdw>
                </a:effectLst>
              </a:rPr>
              <a:t>Vigente a noviembre 2015</a:t>
            </a:r>
            <a:endParaRPr lang="es-ES" b="1" spc="100" dirty="0">
              <a:ln w="18000">
                <a:solidFill>
                  <a:schemeClr val="accent1">
                    <a:satMod val="200000"/>
                    <a:tint val="72000"/>
                  </a:schemeClr>
                </a:solidFill>
                <a:prstDash val="solid"/>
              </a:ln>
              <a:solidFill>
                <a:srgbClr val="FF0000">
                  <a:alpha val="5700"/>
                </a:srgb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p14="http://schemas.microsoft.com/office/powerpoint/2010/main" val="2641841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Vigente a noviembre 2015</a:t>
            </a:r>
            <a:endParaRPr lang="es-E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72816"/>
            <a:ext cx="6044697" cy="2809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0" y="11857"/>
            <a:ext cx="9119356" cy="646331"/>
          </a:xfrm>
          <a:prstGeom prst="rect">
            <a:avLst/>
          </a:prstGeom>
          <a:noFill/>
        </p:spPr>
        <p:txBody>
          <a:bodyPr wrap="none" rtlCol="0">
            <a:spAutoFit/>
          </a:bodyPr>
          <a:lstStyle/>
          <a:p>
            <a:r>
              <a:rPr lang="es-ES" sz="3600" b="1" i="1" dirty="0" smtClean="0">
                <a:solidFill>
                  <a:schemeClr val="tx2"/>
                </a:solidFill>
              </a:rPr>
              <a:t>SUSTITUCIONES Y HABILITACIÓN DE PERSONAL</a:t>
            </a:r>
            <a:endParaRPr lang="es-ES" sz="3600" b="1" i="1" dirty="0">
              <a:solidFill>
                <a:schemeClr val="tx2"/>
              </a:solidFill>
            </a:endParaRPr>
          </a:p>
        </p:txBody>
      </p:sp>
      <p:sp>
        <p:nvSpPr>
          <p:cNvPr id="5" name="4 Rectángulo"/>
          <p:cNvSpPr/>
          <p:nvPr/>
        </p:nvSpPr>
        <p:spPr>
          <a:xfrm>
            <a:off x="2212004" y="476672"/>
            <a:ext cx="4572000" cy="1200329"/>
          </a:xfrm>
          <a:prstGeom prst="rect">
            <a:avLst/>
          </a:prstGeom>
        </p:spPr>
        <p:txBody>
          <a:bodyPr>
            <a:spAutoFit/>
          </a:bodyPr>
          <a:lstStyle/>
          <a:p>
            <a:r>
              <a:rPr lang="es-ES" sz="1200" dirty="0">
                <a:solidFill>
                  <a:srgbClr val="FF0000"/>
                </a:solidFill>
              </a:rPr>
              <a:t>Artículo 17. Régimen de sustitución y habilitación entre profesionales.</a:t>
            </a:r>
          </a:p>
          <a:p>
            <a:r>
              <a:rPr lang="es-ES" sz="1200" dirty="0">
                <a:solidFill>
                  <a:srgbClr val="FF0000"/>
                </a:solidFill>
              </a:rPr>
              <a:t>El régimen de acceso a los servicios electrónicos en el ámbito de la Administración de Justicia para los supuestos de sustitución entre profesionales, así como para la habilitación de sus empleados, se regulará por la respectiva Administración competente mediante disposiciones reglamentarias.</a:t>
            </a:r>
          </a:p>
        </p:txBody>
      </p:sp>
      <p:sp>
        <p:nvSpPr>
          <p:cNvPr id="7" name="6 CuadroTexto"/>
          <p:cNvSpPr txBox="1"/>
          <p:nvPr/>
        </p:nvSpPr>
        <p:spPr>
          <a:xfrm>
            <a:off x="4644008" y="3356992"/>
            <a:ext cx="3456383" cy="1169551"/>
          </a:xfrm>
          <a:prstGeom prst="rect">
            <a:avLst/>
          </a:prstGeom>
          <a:noFill/>
        </p:spPr>
        <p:txBody>
          <a:bodyPr wrap="square" rtlCol="0">
            <a:spAutoFit/>
          </a:bodyPr>
          <a:lstStyle/>
          <a:p>
            <a:r>
              <a:rPr lang="es-ES" sz="1400" b="1" dirty="0" smtClean="0">
                <a:solidFill>
                  <a:srgbClr val="FF0000"/>
                </a:solidFill>
              </a:rPr>
              <a:t>Para dar de alta a los sustitutos programando fecha de alta y de baja, el sustituto puede firmar y realizar los actos del sustituido pero con su propio certificado digital</a:t>
            </a:r>
          </a:p>
        </p:txBody>
      </p:sp>
      <p:sp>
        <p:nvSpPr>
          <p:cNvPr id="8" name="7 Elipse"/>
          <p:cNvSpPr/>
          <p:nvPr/>
        </p:nvSpPr>
        <p:spPr>
          <a:xfrm>
            <a:off x="4498004" y="2996952"/>
            <a:ext cx="36202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1619672" y="3183483"/>
            <a:ext cx="5923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CuadroTexto"/>
          <p:cNvSpPr txBox="1"/>
          <p:nvPr/>
        </p:nvSpPr>
        <p:spPr>
          <a:xfrm>
            <a:off x="395536" y="3717032"/>
            <a:ext cx="3456383" cy="1384995"/>
          </a:xfrm>
          <a:prstGeom prst="rect">
            <a:avLst/>
          </a:prstGeom>
          <a:noFill/>
        </p:spPr>
        <p:txBody>
          <a:bodyPr wrap="square" rtlCol="0">
            <a:spAutoFit/>
          </a:bodyPr>
          <a:lstStyle/>
          <a:p>
            <a:r>
              <a:rPr lang="es-ES" sz="1400" b="1" dirty="0" smtClean="0">
                <a:solidFill>
                  <a:srgbClr val="FF0000"/>
                </a:solidFill>
              </a:rPr>
              <a:t>Para dar de alta al personal de administración programando fecha de alta y de baja, el personal habilitado  NO puede firmar, NI realizar acto alguno del habilitante, únicamente pueden consultar y visualizar el contenido.</a:t>
            </a:r>
          </a:p>
        </p:txBody>
      </p:sp>
    </p:spTree>
    <p:extLst>
      <p:ext uri="{BB962C8B-B14F-4D97-AF65-F5344CB8AC3E}">
        <p14:creationId xmlns:p14="http://schemas.microsoft.com/office/powerpoint/2010/main" val="2644074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Vigente a noviembre 2015</a:t>
            </a:r>
            <a:endParaRPr lang="es-ES"/>
          </a:p>
        </p:txBody>
      </p:sp>
      <p:sp>
        <p:nvSpPr>
          <p:cNvPr id="3" name="2 Rectángulo"/>
          <p:cNvSpPr/>
          <p:nvPr/>
        </p:nvSpPr>
        <p:spPr>
          <a:xfrm>
            <a:off x="827584" y="1700808"/>
            <a:ext cx="7288470" cy="2800767"/>
          </a:xfrm>
          <a:prstGeom prst="rect">
            <a:avLst/>
          </a:prstGeom>
          <a:noFill/>
        </p:spPr>
        <p:txBody>
          <a:bodyPr wrap="none" lIns="91440" tIns="45720" rIns="91440" bIns="45720">
            <a:spAutoFit/>
          </a:bodyPr>
          <a:lstStyle/>
          <a:p>
            <a:r>
              <a:rPr lang="es-ES" sz="440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En el futuro se implementarán:</a:t>
            </a:r>
          </a:p>
          <a:p>
            <a:pPr marL="685800" indent="-685800">
              <a:buFontTx/>
              <a:buChar char="-"/>
            </a:pPr>
            <a:r>
              <a:rPr lang="es-ES" sz="440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Presentación de escritos</a:t>
            </a:r>
          </a:p>
          <a:p>
            <a:pPr marL="685800" indent="-685800">
              <a:buFontTx/>
              <a:buChar char="-"/>
            </a:pPr>
            <a:r>
              <a:rPr lang="es-ES" sz="440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Notificaciones</a:t>
            </a:r>
          </a:p>
          <a:p>
            <a:pPr marL="685800" indent="-685800">
              <a:buFontTx/>
              <a:buChar char="-"/>
            </a:pPr>
            <a:r>
              <a:rPr lang="es-ES" sz="440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Copias Trasladadas</a:t>
            </a:r>
            <a:endParaRPr lang="es-ES" sz="440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9711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t>Vigente a noviembre 2015</a:t>
            </a:r>
            <a:endParaRPr lang="es-ES"/>
          </a:p>
        </p:txBody>
      </p:sp>
      <p:sp>
        <p:nvSpPr>
          <p:cNvPr id="5" name="4 CuadroTexto"/>
          <p:cNvSpPr txBox="1"/>
          <p:nvPr/>
        </p:nvSpPr>
        <p:spPr>
          <a:xfrm>
            <a:off x="225371" y="199975"/>
            <a:ext cx="2459776" cy="1200329"/>
          </a:xfrm>
          <a:prstGeom prst="rect">
            <a:avLst/>
          </a:prstGeom>
          <a:noFill/>
        </p:spPr>
        <p:txBody>
          <a:bodyPr wrap="none" rtlCol="0">
            <a:spAutoFit/>
          </a:bodyPr>
          <a:lstStyle/>
          <a:p>
            <a:pPr algn="ctr"/>
            <a:r>
              <a:rPr lang="es-ES" sz="2400" b="1" dirty="0" smtClean="0">
                <a:solidFill>
                  <a:schemeClr val="tx2"/>
                </a:solidFill>
              </a:rPr>
              <a:t>TARJETAS </a:t>
            </a:r>
          </a:p>
          <a:p>
            <a:pPr algn="ctr"/>
            <a:r>
              <a:rPr lang="es-ES" sz="2400" b="1" dirty="0" smtClean="0">
                <a:solidFill>
                  <a:schemeClr val="tx2"/>
                </a:solidFill>
              </a:rPr>
              <a:t>CRIPTOGRAFICAS </a:t>
            </a:r>
          </a:p>
          <a:p>
            <a:pPr algn="ctr"/>
            <a:r>
              <a:rPr lang="es-ES" sz="2400" b="1" dirty="0" smtClean="0">
                <a:solidFill>
                  <a:schemeClr val="tx2"/>
                </a:solidFill>
              </a:rPr>
              <a:t>VALIDAS</a:t>
            </a:r>
            <a:endParaRPr lang="es-ES" sz="2400" b="1" dirty="0">
              <a:solidFill>
                <a:schemeClr val="tx2"/>
              </a:solidFill>
            </a:endParaRPr>
          </a:p>
        </p:txBody>
      </p:sp>
      <p:sp>
        <p:nvSpPr>
          <p:cNvPr id="6" name="5 CuadroTexto"/>
          <p:cNvSpPr txBox="1"/>
          <p:nvPr/>
        </p:nvSpPr>
        <p:spPr>
          <a:xfrm>
            <a:off x="6104209" y="569306"/>
            <a:ext cx="2625847" cy="461665"/>
          </a:xfrm>
          <a:prstGeom prst="rect">
            <a:avLst/>
          </a:prstGeom>
          <a:noFill/>
        </p:spPr>
        <p:txBody>
          <a:bodyPr wrap="none" rtlCol="0">
            <a:spAutoFit/>
          </a:bodyPr>
          <a:lstStyle/>
          <a:p>
            <a:r>
              <a:rPr lang="es-ES" sz="2400" b="1" dirty="0" smtClean="0">
                <a:solidFill>
                  <a:schemeClr val="tx2"/>
                </a:solidFill>
              </a:rPr>
              <a:t>LECTORES VALIDOS</a:t>
            </a:r>
            <a:endParaRPr lang="es-ES" sz="2400" b="1" dirty="0">
              <a:solidFill>
                <a:schemeClr val="tx2"/>
              </a:solidFill>
            </a:endParaRPr>
          </a:p>
        </p:txBody>
      </p:sp>
      <p:sp>
        <p:nvSpPr>
          <p:cNvPr id="7" name="6 CuadroTexto"/>
          <p:cNvSpPr txBox="1"/>
          <p:nvPr/>
        </p:nvSpPr>
        <p:spPr>
          <a:xfrm>
            <a:off x="230858" y="4378468"/>
            <a:ext cx="1876218" cy="1200329"/>
          </a:xfrm>
          <a:prstGeom prst="rect">
            <a:avLst/>
          </a:prstGeom>
          <a:noFill/>
        </p:spPr>
        <p:txBody>
          <a:bodyPr wrap="none" rtlCol="0">
            <a:spAutoFit/>
          </a:bodyPr>
          <a:lstStyle/>
          <a:p>
            <a:pPr algn="ctr"/>
            <a:r>
              <a:rPr lang="es-ES" sz="2400" b="1" dirty="0" smtClean="0">
                <a:solidFill>
                  <a:schemeClr val="tx2"/>
                </a:solidFill>
              </a:rPr>
              <a:t>SISTEMAS </a:t>
            </a:r>
          </a:p>
          <a:p>
            <a:pPr algn="ctr"/>
            <a:r>
              <a:rPr lang="es-ES" sz="2400" b="1" dirty="0" smtClean="0">
                <a:solidFill>
                  <a:schemeClr val="tx2"/>
                </a:solidFill>
              </a:rPr>
              <a:t>OPERATIVOS </a:t>
            </a:r>
          </a:p>
          <a:p>
            <a:pPr algn="ctr"/>
            <a:r>
              <a:rPr lang="es-ES" sz="2400" b="1" dirty="0" smtClean="0">
                <a:solidFill>
                  <a:schemeClr val="tx2"/>
                </a:solidFill>
              </a:rPr>
              <a:t>VALIDOS</a:t>
            </a:r>
            <a:endParaRPr lang="es-ES" sz="2400" b="1" dirty="0">
              <a:solidFill>
                <a:schemeClr val="tx2"/>
              </a:solidFill>
            </a:endParaRPr>
          </a:p>
        </p:txBody>
      </p:sp>
      <p:sp>
        <p:nvSpPr>
          <p:cNvPr id="8" name="7 CuadroTexto"/>
          <p:cNvSpPr txBox="1"/>
          <p:nvPr/>
        </p:nvSpPr>
        <p:spPr>
          <a:xfrm>
            <a:off x="6348987" y="4747799"/>
            <a:ext cx="2136290" cy="461665"/>
          </a:xfrm>
          <a:prstGeom prst="rect">
            <a:avLst/>
          </a:prstGeom>
          <a:noFill/>
        </p:spPr>
        <p:txBody>
          <a:bodyPr wrap="none" rtlCol="0">
            <a:spAutoFit/>
          </a:bodyPr>
          <a:lstStyle/>
          <a:p>
            <a:r>
              <a:rPr lang="es-ES" sz="2400" b="1" dirty="0" smtClean="0">
                <a:solidFill>
                  <a:schemeClr val="tx2"/>
                </a:solidFill>
              </a:rPr>
              <a:t>NAVEGADORES</a:t>
            </a:r>
            <a:endParaRPr lang="es-ES" sz="2400" b="1" dirty="0">
              <a:solidFill>
                <a:schemeClr val="tx2"/>
              </a:solidFill>
            </a:endParaRPr>
          </a:p>
        </p:txBody>
      </p:sp>
      <p:sp>
        <p:nvSpPr>
          <p:cNvPr id="9" name="AutoShape 2" descr="http://formaciononlineepjpedroibarreche.icasv-bilbao.com/pluginfile.php/1094/course/section/41/Carne%20valido%20para%20Lexnet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 name="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04" y="1361735"/>
            <a:ext cx="1250371" cy="822161"/>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304" y="2277887"/>
            <a:ext cx="1218433" cy="771905"/>
          </a:xfrm>
          <a:prstGeom prst="rect">
            <a:avLst/>
          </a:prstGeom>
        </p:spPr>
      </p:pic>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351" y="3157150"/>
            <a:ext cx="1232424" cy="797627"/>
          </a:xfrm>
          <a:prstGeom prst="rect">
            <a:avLst/>
          </a:prstGeom>
        </p:spPr>
      </p:pic>
      <p:sp>
        <p:nvSpPr>
          <p:cNvPr id="14" name="13 CuadroTexto"/>
          <p:cNvSpPr txBox="1"/>
          <p:nvPr/>
        </p:nvSpPr>
        <p:spPr>
          <a:xfrm>
            <a:off x="1713921" y="1366242"/>
            <a:ext cx="1968744" cy="923330"/>
          </a:xfrm>
          <a:prstGeom prst="rect">
            <a:avLst/>
          </a:prstGeom>
          <a:noFill/>
        </p:spPr>
        <p:txBody>
          <a:bodyPr wrap="none" rtlCol="0">
            <a:spAutoFit/>
          </a:bodyPr>
          <a:lstStyle/>
          <a:p>
            <a:r>
              <a:rPr lang="es-ES" dirty="0" smtClean="0">
                <a:solidFill>
                  <a:schemeClr val="tx2"/>
                </a:solidFill>
              </a:rPr>
              <a:t>Carne Colegial ACA</a:t>
            </a:r>
          </a:p>
          <a:p>
            <a:pPr algn="ctr"/>
            <a:r>
              <a:rPr lang="es-ES" dirty="0" smtClean="0">
                <a:solidFill>
                  <a:schemeClr val="tx2"/>
                </a:solidFill>
              </a:rPr>
              <a:t>TS 2048</a:t>
            </a:r>
          </a:p>
          <a:p>
            <a:pPr algn="ctr"/>
            <a:r>
              <a:rPr lang="es-ES" dirty="0" smtClean="0">
                <a:solidFill>
                  <a:schemeClr val="tx2"/>
                </a:solidFill>
              </a:rPr>
              <a:t>2005 - 2015</a:t>
            </a:r>
            <a:endParaRPr lang="es-ES" dirty="0">
              <a:solidFill>
                <a:schemeClr val="tx2"/>
              </a:solidFill>
            </a:endParaRPr>
          </a:p>
        </p:txBody>
      </p:sp>
      <p:sp>
        <p:nvSpPr>
          <p:cNvPr id="15" name="14 CuadroTexto"/>
          <p:cNvSpPr txBox="1"/>
          <p:nvPr/>
        </p:nvSpPr>
        <p:spPr>
          <a:xfrm>
            <a:off x="1736085" y="2244139"/>
            <a:ext cx="1968744" cy="923330"/>
          </a:xfrm>
          <a:prstGeom prst="rect">
            <a:avLst/>
          </a:prstGeom>
          <a:noFill/>
        </p:spPr>
        <p:txBody>
          <a:bodyPr wrap="none" rtlCol="0">
            <a:spAutoFit/>
          </a:bodyPr>
          <a:lstStyle/>
          <a:p>
            <a:r>
              <a:rPr lang="es-ES" dirty="0" smtClean="0">
                <a:solidFill>
                  <a:schemeClr val="tx2"/>
                </a:solidFill>
              </a:rPr>
              <a:t>Carne Colegial ACA</a:t>
            </a:r>
          </a:p>
          <a:p>
            <a:pPr algn="ctr"/>
            <a:r>
              <a:rPr lang="es-ES" dirty="0" smtClean="0">
                <a:solidFill>
                  <a:schemeClr val="tx2"/>
                </a:solidFill>
              </a:rPr>
              <a:t>TS 2048</a:t>
            </a:r>
          </a:p>
          <a:p>
            <a:pPr algn="ctr"/>
            <a:r>
              <a:rPr lang="es-ES" dirty="0" smtClean="0">
                <a:solidFill>
                  <a:schemeClr val="tx2"/>
                </a:solidFill>
              </a:rPr>
              <a:t>2015 - ……</a:t>
            </a:r>
            <a:endParaRPr lang="es-ES" dirty="0">
              <a:solidFill>
                <a:schemeClr val="tx2"/>
              </a:solidFill>
            </a:endParaRPr>
          </a:p>
        </p:txBody>
      </p:sp>
      <p:sp>
        <p:nvSpPr>
          <p:cNvPr id="16" name="15 CuadroTexto"/>
          <p:cNvSpPr txBox="1"/>
          <p:nvPr/>
        </p:nvSpPr>
        <p:spPr>
          <a:xfrm>
            <a:off x="1789144" y="3371297"/>
            <a:ext cx="1862626" cy="369332"/>
          </a:xfrm>
          <a:prstGeom prst="rect">
            <a:avLst/>
          </a:prstGeom>
          <a:noFill/>
        </p:spPr>
        <p:txBody>
          <a:bodyPr wrap="none" rtlCol="0">
            <a:spAutoFit/>
          </a:bodyPr>
          <a:lstStyle/>
          <a:p>
            <a:r>
              <a:rPr lang="es-ES" dirty="0" err="1" smtClean="0">
                <a:solidFill>
                  <a:schemeClr val="tx2"/>
                </a:solidFill>
              </a:rPr>
              <a:t>Izenpe</a:t>
            </a:r>
            <a:r>
              <a:rPr lang="es-ES" dirty="0" smtClean="0">
                <a:solidFill>
                  <a:schemeClr val="tx2"/>
                </a:solidFill>
              </a:rPr>
              <a:t> Ciudadano</a:t>
            </a:r>
            <a:endParaRPr lang="es-ES" dirty="0">
              <a:solidFill>
                <a:schemeClr val="tx2"/>
              </a:solidFill>
            </a:endParaRPr>
          </a:p>
        </p:txBody>
      </p:sp>
      <p:pic>
        <p:nvPicPr>
          <p:cNvPr id="17" name="1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5088" y="5277277"/>
            <a:ext cx="691848" cy="676281"/>
          </a:xfrm>
          <a:prstGeom prst="rect">
            <a:avLst/>
          </a:prstGeom>
        </p:spPr>
      </p:pic>
      <p:pic>
        <p:nvPicPr>
          <p:cNvPr id="18" name="1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48987" y="5314188"/>
            <a:ext cx="1370657" cy="1370657"/>
          </a:xfrm>
          <a:prstGeom prst="rect">
            <a:avLst/>
          </a:prstGeom>
        </p:spPr>
      </p:pic>
      <p:pic>
        <p:nvPicPr>
          <p:cNvPr id="20" name="19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0457" y="5636694"/>
            <a:ext cx="863958" cy="863958"/>
          </a:xfrm>
          <a:prstGeom prst="rect">
            <a:avLst/>
          </a:prstGeom>
        </p:spPr>
      </p:pic>
      <p:pic>
        <p:nvPicPr>
          <p:cNvPr id="21" name="20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2200" y="6281917"/>
            <a:ext cx="630399" cy="500317"/>
          </a:xfrm>
          <a:prstGeom prst="rect">
            <a:avLst/>
          </a:prstGeom>
        </p:spPr>
      </p:pic>
      <p:pic>
        <p:nvPicPr>
          <p:cNvPr id="22" name="21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5575" y="5584594"/>
            <a:ext cx="727024" cy="727024"/>
          </a:xfrm>
          <a:prstGeom prst="rect">
            <a:avLst/>
          </a:prstGeom>
        </p:spPr>
      </p:pic>
      <p:pic>
        <p:nvPicPr>
          <p:cNvPr id="23" name="2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792" y="5584594"/>
            <a:ext cx="1068116" cy="1154953"/>
          </a:xfrm>
          <a:prstGeom prst="rect">
            <a:avLst/>
          </a:prstGeom>
        </p:spPr>
      </p:pic>
      <p:cxnSp>
        <p:nvCxnSpPr>
          <p:cNvPr id="29" name="28 Conector recto"/>
          <p:cNvCxnSpPr/>
          <p:nvPr/>
        </p:nvCxnSpPr>
        <p:spPr>
          <a:xfrm flipV="1">
            <a:off x="123892" y="5500120"/>
            <a:ext cx="887014" cy="69325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rot="16200000" flipH="1">
            <a:off x="206047" y="5508936"/>
            <a:ext cx="774885" cy="75841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252200" y="6311618"/>
            <a:ext cx="786401" cy="429222"/>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flipV="1">
            <a:off x="225371" y="6311618"/>
            <a:ext cx="784149" cy="427931"/>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41 Más"/>
          <p:cNvSpPr/>
          <p:nvPr/>
        </p:nvSpPr>
        <p:spPr>
          <a:xfrm>
            <a:off x="2264511" y="5955834"/>
            <a:ext cx="306868" cy="32989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42 Rectángulo"/>
          <p:cNvSpPr/>
          <p:nvPr/>
        </p:nvSpPr>
        <p:spPr>
          <a:xfrm>
            <a:off x="1180792" y="5578797"/>
            <a:ext cx="2470978" cy="9571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43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96410" y="990058"/>
            <a:ext cx="2624741" cy="874914"/>
          </a:xfrm>
          <a:prstGeom prst="rect">
            <a:avLst/>
          </a:prstGeom>
        </p:spPr>
      </p:pic>
      <p:pic>
        <p:nvPicPr>
          <p:cNvPr id="45" name="44 Imagen"/>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96410" y="1845729"/>
            <a:ext cx="2643900" cy="887686"/>
          </a:xfrm>
          <a:prstGeom prst="rect">
            <a:avLst/>
          </a:prstGeom>
        </p:spPr>
      </p:pic>
      <p:pic>
        <p:nvPicPr>
          <p:cNvPr id="46" name="45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97362" y="2754817"/>
            <a:ext cx="2439540" cy="804665"/>
          </a:xfrm>
          <a:prstGeom prst="rect">
            <a:avLst/>
          </a:prstGeom>
        </p:spPr>
      </p:pic>
      <p:pic>
        <p:nvPicPr>
          <p:cNvPr id="47" name="46 Imagen"/>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196410" y="3614715"/>
            <a:ext cx="2426769" cy="798279"/>
          </a:xfrm>
          <a:prstGeom prst="rect">
            <a:avLst/>
          </a:prstGeom>
        </p:spPr>
      </p:pic>
      <p:cxnSp>
        <p:nvCxnSpPr>
          <p:cNvPr id="35" name="34 Conector recto"/>
          <p:cNvCxnSpPr/>
          <p:nvPr/>
        </p:nvCxnSpPr>
        <p:spPr>
          <a:xfrm flipV="1">
            <a:off x="8125088" y="5286388"/>
            <a:ext cx="678661" cy="60175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a:off x="8125088" y="5286388"/>
            <a:ext cx="696063" cy="60175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23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81121" y="5999517"/>
            <a:ext cx="740030" cy="740030"/>
          </a:xfrm>
          <a:prstGeom prst="rect">
            <a:avLst/>
          </a:prstGeom>
        </p:spPr>
      </p:pic>
      <p:cxnSp>
        <p:nvCxnSpPr>
          <p:cNvPr id="37" name="36 Conector recto"/>
          <p:cNvCxnSpPr/>
          <p:nvPr/>
        </p:nvCxnSpPr>
        <p:spPr>
          <a:xfrm flipV="1">
            <a:off x="8081121" y="6068673"/>
            <a:ext cx="678661" cy="60175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8081121" y="6068673"/>
            <a:ext cx="696063" cy="60175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38 CuadroTexto"/>
          <p:cNvSpPr txBox="1"/>
          <p:nvPr/>
        </p:nvSpPr>
        <p:spPr>
          <a:xfrm>
            <a:off x="6948264" y="908720"/>
            <a:ext cx="2070310" cy="276999"/>
          </a:xfrm>
          <a:prstGeom prst="rect">
            <a:avLst/>
          </a:prstGeom>
          <a:noFill/>
        </p:spPr>
        <p:txBody>
          <a:bodyPr wrap="none" rtlCol="0">
            <a:spAutoFit/>
          </a:bodyPr>
          <a:lstStyle/>
          <a:p>
            <a:r>
              <a:rPr lang="es-ES" sz="1200" dirty="0" smtClean="0">
                <a:solidFill>
                  <a:srgbClr val="FF0000"/>
                </a:solidFill>
              </a:rPr>
              <a:t>No compatible con </a:t>
            </a:r>
            <a:r>
              <a:rPr lang="es-ES" sz="1200" dirty="0" err="1" smtClean="0">
                <a:solidFill>
                  <a:srgbClr val="FF0000"/>
                </a:solidFill>
              </a:rPr>
              <a:t>windows</a:t>
            </a:r>
            <a:r>
              <a:rPr lang="es-ES" sz="1200" dirty="0" smtClean="0">
                <a:solidFill>
                  <a:srgbClr val="FF0000"/>
                </a:solidFill>
              </a:rPr>
              <a:t> 8</a:t>
            </a:r>
            <a:endParaRPr lang="es-ES" sz="1200" dirty="0">
              <a:solidFill>
                <a:srgbClr val="FF0000"/>
              </a:solidFill>
            </a:endParaRPr>
          </a:p>
        </p:txBody>
      </p:sp>
    </p:spTree>
    <p:extLst>
      <p:ext uri="{BB962C8B-B14F-4D97-AF65-F5344CB8AC3E}">
        <p14:creationId xmlns:p14="http://schemas.microsoft.com/office/powerpoint/2010/main" val="977308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t>Vigente a noviembre 2015</a:t>
            </a:r>
            <a:endParaRPr lang="es-ES"/>
          </a:p>
        </p:txBody>
      </p:sp>
      <p:sp>
        <p:nvSpPr>
          <p:cNvPr id="5" name="4 CuadroTexto"/>
          <p:cNvSpPr txBox="1"/>
          <p:nvPr/>
        </p:nvSpPr>
        <p:spPr>
          <a:xfrm>
            <a:off x="0" y="134237"/>
            <a:ext cx="2858155" cy="461665"/>
          </a:xfrm>
          <a:prstGeom prst="rect">
            <a:avLst/>
          </a:prstGeom>
          <a:noFill/>
        </p:spPr>
        <p:txBody>
          <a:bodyPr wrap="none" rtlCol="0">
            <a:spAutoFit/>
          </a:bodyPr>
          <a:lstStyle/>
          <a:p>
            <a:pPr>
              <a:tabLst>
                <a:tab pos="357188" algn="l"/>
              </a:tabLst>
            </a:pPr>
            <a:r>
              <a:rPr lang="es-ES" sz="2400" b="1" dirty="0" smtClean="0">
                <a:solidFill>
                  <a:schemeClr val="tx2"/>
                </a:solidFill>
              </a:rPr>
              <a:t>INSTALACION IZENPE</a:t>
            </a:r>
            <a:endParaRPr lang="es-ES" sz="2400" b="1" dirty="0">
              <a:solidFill>
                <a:schemeClr val="tx2"/>
              </a:solidFill>
            </a:endParaRPr>
          </a:p>
        </p:txBody>
      </p:sp>
      <p:sp>
        <p:nvSpPr>
          <p:cNvPr id="6" name="5 Más"/>
          <p:cNvSpPr/>
          <p:nvPr/>
        </p:nvSpPr>
        <p:spPr>
          <a:xfrm>
            <a:off x="910061" y="1343660"/>
            <a:ext cx="576064" cy="5040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Más"/>
          <p:cNvSpPr/>
          <p:nvPr/>
        </p:nvSpPr>
        <p:spPr>
          <a:xfrm>
            <a:off x="910061" y="2640443"/>
            <a:ext cx="576064" cy="5040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251520" y="693566"/>
            <a:ext cx="1944216" cy="646331"/>
          </a:xfrm>
          <a:prstGeom prst="rect">
            <a:avLst/>
          </a:prstGeom>
          <a:noFill/>
        </p:spPr>
        <p:txBody>
          <a:bodyPr wrap="square" rtlCol="0">
            <a:spAutoFit/>
          </a:bodyPr>
          <a:lstStyle/>
          <a:p>
            <a:pPr algn="ctr"/>
            <a:r>
              <a:rPr lang="es-ES" dirty="0" smtClean="0">
                <a:hlinkClick r:id="rId2"/>
              </a:rPr>
              <a:t>Instalar Gestor  de la Tarjeta</a:t>
            </a:r>
            <a:endParaRPr lang="es-ES" dirty="0" smtClean="0"/>
          </a:p>
        </p:txBody>
      </p:sp>
      <p:sp>
        <p:nvSpPr>
          <p:cNvPr id="10" name="9 CuadroTexto"/>
          <p:cNvSpPr txBox="1"/>
          <p:nvPr/>
        </p:nvSpPr>
        <p:spPr>
          <a:xfrm>
            <a:off x="333997" y="1876564"/>
            <a:ext cx="1728192" cy="646331"/>
          </a:xfrm>
          <a:prstGeom prst="rect">
            <a:avLst/>
          </a:prstGeom>
          <a:noFill/>
        </p:spPr>
        <p:txBody>
          <a:bodyPr wrap="square" rtlCol="0">
            <a:spAutoFit/>
          </a:bodyPr>
          <a:lstStyle/>
          <a:p>
            <a:pPr algn="ctr"/>
            <a:r>
              <a:rPr lang="es-ES" dirty="0" smtClean="0">
                <a:hlinkClick r:id="rId3"/>
              </a:rPr>
              <a:t>Instalar los certificados</a:t>
            </a:r>
            <a:endParaRPr lang="es-ES" dirty="0"/>
          </a:p>
        </p:txBody>
      </p:sp>
      <p:sp>
        <p:nvSpPr>
          <p:cNvPr id="11" name="10 CuadroTexto"/>
          <p:cNvSpPr txBox="1"/>
          <p:nvPr/>
        </p:nvSpPr>
        <p:spPr>
          <a:xfrm>
            <a:off x="491297" y="3144499"/>
            <a:ext cx="1413592" cy="369332"/>
          </a:xfrm>
          <a:prstGeom prst="rect">
            <a:avLst/>
          </a:prstGeom>
          <a:noFill/>
        </p:spPr>
        <p:txBody>
          <a:bodyPr wrap="none" rtlCol="0">
            <a:spAutoFit/>
          </a:bodyPr>
          <a:lstStyle/>
          <a:p>
            <a:r>
              <a:rPr lang="es-ES" dirty="0" smtClean="0">
                <a:hlinkClick r:id="rId4"/>
              </a:rPr>
              <a:t>Instalar </a:t>
            </a:r>
            <a:r>
              <a:rPr lang="es-ES" dirty="0" err="1" smtClean="0">
                <a:hlinkClick r:id="rId4"/>
              </a:rPr>
              <a:t>Zsign</a:t>
            </a:r>
            <a:endParaRPr lang="es-ES" dirty="0"/>
          </a:p>
        </p:txBody>
      </p:sp>
      <p:pic>
        <p:nvPicPr>
          <p:cNvPr id="12" name="1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378" y="5484438"/>
            <a:ext cx="1105429" cy="715436"/>
          </a:xfrm>
          <a:prstGeom prst="rect">
            <a:avLst/>
          </a:prstGeom>
        </p:spPr>
      </p:pic>
      <p:sp>
        <p:nvSpPr>
          <p:cNvPr id="13" name="12 Más"/>
          <p:cNvSpPr/>
          <p:nvPr/>
        </p:nvSpPr>
        <p:spPr>
          <a:xfrm>
            <a:off x="935596" y="3525216"/>
            <a:ext cx="576064" cy="5040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CuadroTexto"/>
          <p:cNvSpPr txBox="1"/>
          <p:nvPr/>
        </p:nvSpPr>
        <p:spPr>
          <a:xfrm>
            <a:off x="508782" y="4293096"/>
            <a:ext cx="1429691" cy="923330"/>
          </a:xfrm>
          <a:prstGeom prst="rect">
            <a:avLst/>
          </a:prstGeom>
          <a:noFill/>
        </p:spPr>
        <p:txBody>
          <a:bodyPr wrap="square" rtlCol="0">
            <a:spAutoFit/>
          </a:bodyPr>
          <a:lstStyle/>
          <a:p>
            <a:pPr algn="ctr"/>
            <a:r>
              <a:rPr lang="es-ES" dirty="0" smtClean="0">
                <a:hlinkClick r:id="rId6"/>
              </a:rPr>
              <a:t>Resolución de problemas</a:t>
            </a:r>
            <a:endParaRPr lang="es-ES" dirty="0"/>
          </a:p>
        </p:txBody>
      </p:sp>
      <p:sp>
        <p:nvSpPr>
          <p:cNvPr id="15" name="14 CuadroTexto"/>
          <p:cNvSpPr txBox="1"/>
          <p:nvPr/>
        </p:nvSpPr>
        <p:spPr>
          <a:xfrm>
            <a:off x="6593536" y="99167"/>
            <a:ext cx="2493888" cy="461665"/>
          </a:xfrm>
          <a:prstGeom prst="rect">
            <a:avLst/>
          </a:prstGeom>
          <a:noFill/>
        </p:spPr>
        <p:txBody>
          <a:bodyPr wrap="none" rtlCol="0">
            <a:spAutoFit/>
          </a:bodyPr>
          <a:lstStyle/>
          <a:p>
            <a:pPr>
              <a:tabLst>
                <a:tab pos="357188" algn="l"/>
              </a:tabLst>
            </a:pPr>
            <a:r>
              <a:rPr lang="es-ES" sz="2400" b="1" dirty="0" smtClean="0">
                <a:solidFill>
                  <a:schemeClr val="tx2"/>
                </a:solidFill>
              </a:rPr>
              <a:t>INSTALACION ACA</a:t>
            </a:r>
            <a:endParaRPr lang="es-ES" sz="2400" b="1" dirty="0">
              <a:solidFill>
                <a:schemeClr val="tx2"/>
              </a:solidFill>
            </a:endParaRPr>
          </a:p>
        </p:txBody>
      </p:sp>
      <p:sp>
        <p:nvSpPr>
          <p:cNvPr id="16" name="15 CuadroTexto"/>
          <p:cNvSpPr txBox="1"/>
          <p:nvPr/>
        </p:nvSpPr>
        <p:spPr>
          <a:xfrm>
            <a:off x="6778713" y="715981"/>
            <a:ext cx="1944216" cy="646331"/>
          </a:xfrm>
          <a:prstGeom prst="rect">
            <a:avLst/>
          </a:prstGeom>
          <a:noFill/>
        </p:spPr>
        <p:txBody>
          <a:bodyPr wrap="square" rtlCol="0">
            <a:spAutoFit/>
          </a:bodyPr>
          <a:lstStyle/>
          <a:p>
            <a:pPr algn="ctr"/>
            <a:r>
              <a:rPr lang="es-ES" dirty="0" smtClean="0">
                <a:hlinkClick r:id="rId7"/>
              </a:rPr>
              <a:t>Instalar Gestor  de la Tarjeta</a:t>
            </a:r>
            <a:endParaRPr lang="es-ES" dirty="0" smtClean="0"/>
          </a:p>
        </p:txBody>
      </p:sp>
      <p:sp>
        <p:nvSpPr>
          <p:cNvPr id="17" name="16 Más"/>
          <p:cNvSpPr/>
          <p:nvPr/>
        </p:nvSpPr>
        <p:spPr>
          <a:xfrm>
            <a:off x="7462789" y="1496060"/>
            <a:ext cx="576064" cy="5040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CuadroTexto"/>
          <p:cNvSpPr txBox="1"/>
          <p:nvPr/>
        </p:nvSpPr>
        <p:spPr>
          <a:xfrm>
            <a:off x="6886725" y="2040442"/>
            <a:ext cx="1728192" cy="646331"/>
          </a:xfrm>
          <a:prstGeom prst="rect">
            <a:avLst/>
          </a:prstGeom>
          <a:noFill/>
        </p:spPr>
        <p:txBody>
          <a:bodyPr wrap="square" rtlCol="0">
            <a:spAutoFit/>
          </a:bodyPr>
          <a:lstStyle/>
          <a:p>
            <a:pPr algn="ctr"/>
            <a:r>
              <a:rPr lang="es-ES" dirty="0" smtClean="0">
                <a:hlinkClick r:id="rId8"/>
              </a:rPr>
              <a:t>Instalar los certificados</a:t>
            </a:r>
            <a:endParaRPr lang="es-ES" dirty="0"/>
          </a:p>
        </p:txBody>
      </p:sp>
      <p:sp>
        <p:nvSpPr>
          <p:cNvPr id="19" name="18 CuadroTexto"/>
          <p:cNvSpPr txBox="1"/>
          <p:nvPr/>
        </p:nvSpPr>
        <p:spPr>
          <a:xfrm>
            <a:off x="7035975" y="3513831"/>
            <a:ext cx="1429691" cy="923330"/>
          </a:xfrm>
          <a:prstGeom prst="rect">
            <a:avLst/>
          </a:prstGeom>
          <a:noFill/>
        </p:spPr>
        <p:txBody>
          <a:bodyPr wrap="square" rtlCol="0">
            <a:spAutoFit/>
          </a:bodyPr>
          <a:lstStyle/>
          <a:p>
            <a:pPr algn="ctr"/>
            <a:r>
              <a:rPr lang="es-ES" dirty="0" smtClean="0">
                <a:hlinkClick r:id="rId9"/>
              </a:rPr>
              <a:t>Resolución de problemas</a:t>
            </a:r>
            <a:endParaRPr lang="es-ES" dirty="0"/>
          </a:p>
        </p:txBody>
      </p:sp>
      <p:sp>
        <p:nvSpPr>
          <p:cNvPr id="20" name="19 Más"/>
          <p:cNvSpPr/>
          <p:nvPr/>
        </p:nvSpPr>
        <p:spPr>
          <a:xfrm>
            <a:off x="7462789" y="2892471"/>
            <a:ext cx="576064" cy="50405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20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15295" y="4662277"/>
            <a:ext cx="1250371" cy="822161"/>
          </a:xfrm>
          <a:prstGeom prst="rect">
            <a:avLst/>
          </a:prstGeom>
        </p:spPr>
      </p:pic>
      <p:pic>
        <p:nvPicPr>
          <p:cNvPr id="22" name="21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98195" y="5578429"/>
            <a:ext cx="1218433" cy="771905"/>
          </a:xfrm>
          <a:prstGeom prst="rect">
            <a:avLst/>
          </a:prstGeom>
        </p:spPr>
      </p:pic>
      <p:sp>
        <p:nvSpPr>
          <p:cNvPr id="23" name="22 CuadroTexto"/>
          <p:cNvSpPr txBox="1"/>
          <p:nvPr/>
        </p:nvSpPr>
        <p:spPr>
          <a:xfrm>
            <a:off x="2339752" y="2200460"/>
            <a:ext cx="4222937" cy="3600986"/>
          </a:xfrm>
          <a:prstGeom prst="rect">
            <a:avLst/>
          </a:prstGeom>
          <a:noFill/>
        </p:spPr>
        <p:txBody>
          <a:bodyPr wrap="square" rtlCol="0">
            <a:spAutoFit/>
          </a:bodyPr>
          <a:lstStyle/>
          <a:p>
            <a:pPr algn="ctr"/>
            <a:r>
              <a:rPr lang="es-ES" sz="2400" dirty="0" smtClean="0">
                <a:solidFill>
                  <a:schemeClr val="tx2"/>
                </a:solidFill>
              </a:rPr>
              <a:t>¡</a:t>
            </a:r>
            <a:r>
              <a:rPr lang="es-ES" sz="2000" dirty="0" smtClean="0">
                <a:solidFill>
                  <a:schemeClr val="tx2"/>
                </a:solidFill>
              </a:rPr>
              <a:t>Ojo!, si quieres instalar ambas tarjetas en el mismo PC, y tienes instalado el Gestor de Tarjetas de </a:t>
            </a:r>
            <a:r>
              <a:rPr lang="es-ES" sz="2000" dirty="0" err="1" smtClean="0">
                <a:solidFill>
                  <a:schemeClr val="tx2"/>
                </a:solidFill>
              </a:rPr>
              <a:t>Izenpe</a:t>
            </a:r>
            <a:r>
              <a:rPr lang="es-ES" sz="2000" dirty="0" smtClean="0">
                <a:solidFill>
                  <a:schemeClr val="tx2"/>
                </a:solidFill>
              </a:rPr>
              <a:t> no necesitas el Gestor de </a:t>
            </a:r>
            <a:r>
              <a:rPr lang="es-ES" sz="2000" dirty="0" err="1" smtClean="0">
                <a:solidFill>
                  <a:schemeClr val="tx2"/>
                </a:solidFill>
              </a:rPr>
              <a:t>Aca</a:t>
            </a:r>
            <a:r>
              <a:rPr lang="es-ES" sz="2000" dirty="0" smtClean="0">
                <a:solidFill>
                  <a:schemeClr val="tx2"/>
                </a:solidFill>
              </a:rPr>
              <a:t> y si tienes instalado el Gestor de </a:t>
            </a:r>
            <a:r>
              <a:rPr lang="es-ES" sz="2000" dirty="0" err="1" smtClean="0">
                <a:solidFill>
                  <a:schemeClr val="tx2"/>
                </a:solidFill>
              </a:rPr>
              <a:t>Aca</a:t>
            </a:r>
            <a:r>
              <a:rPr lang="es-ES" sz="2000" dirty="0" smtClean="0">
                <a:solidFill>
                  <a:schemeClr val="tx2"/>
                </a:solidFill>
              </a:rPr>
              <a:t>, no necesitas el de </a:t>
            </a:r>
            <a:r>
              <a:rPr lang="es-ES" sz="2000" dirty="0" err="1" smtClean="0">
                <a:solidFill>
                  <a:schemeClr val="tx2"/>
                </a:solidFill>
              </a:rPr>
              <a:t>Izenpe</a:t>
            </a:r>
            <a:r>
              <a:rPr lang="es-ES" sz="2000" dirty="0" smtClean="0">
                <a:solidFill>
                  <a:schemeClr val="tx2"/>
                </a:solidFill>
              </a:rPr>
              <a:t>.</a:t>
            </a:r>
          </a:p>
          <a:p>
            <a:pPr algn="ctr"/>
            <a:endParaRPr lang="es-ES" sz="2400" dirty="0" smtClean="0">
              <a:solidFill>
                <a:schemeClr val="tx2"/>
              </a:solidFill>
            </a:endParaRPr>
          </a:p>
          <a:p>
            <a:pPr algn="ctr"/>
            <a:r>
              <a:rPr lang="es-ES" sz="2000" dirty="0" smtClean="0">
                <a:solidFill>
                  <a:schemeClr val="tx2"/>
                </a:solidFill>
              </a:rPr>
              <a:t>Ahora bien, para que ambas funcionen en el mismo </a:t>
            </a:r>
            <a:r>
              <a:rPr lang="es-ES" sz="2000" dirty="0" err="1" smtClean="0">
                <a:solidFill>
                  <a:schemeClr val="tx2"/>
                </a:solidFill>
              </a:rPr>
              <a:t>pc</a:t>
            </a:r>
            <a:r>
              <a:rPr lang="es-ES" sz="2000" dirty="0" smtClean="0">
                <a:solidFill>
                  <a:schemeClr val="tx2"/>
                </a:solidFill>
              </a:rPr>
              <a:t>  tendrás que descargar, abrir e instalar todos los certificados , los de ACA y los de IZENPE.</a:t>
            </a:r>
            <a:endParaRPr lang="es-ES" sz="2000" dirty="0">
              <a:solidFill>
                <a:schemeClr val="tx2"/>
              </a:solidFill>
            </a:endParaRPr>
          </a:p>
        </p:txBody>
      </p:sp>
      <p:cxnSp>
        <p:nvCxnSpPr>
          <p:cNvPr id="27" name="26 Conector recto de flecha"/>
          <p:cNvCxnSpPr/>
          <p:nvPr/>
        </p:nvCxnSpPr>
        <p:spPr>
          <a:xfrm flipV="1">
            <a:off x="4929190" y="1071546"/>
            <a:ext cx="1714512" cy="107157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10800000">
            <a:off x="2500298" y="1000108"/>
            <a:ext cx="1714512" cy="114300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2321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8" y="1813078"/>
            <a:ext cx="3788439" cy="1615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Marcador de pie de página"/>
          <p:cNvSpPr>
            <a:spLocks noGrp="1"/>
          </p:cNvSpPr>
          <p:nvPr>
            <p:ph type="ftr" sz="quarter" idx="11"/>
          </p:nvPr>
        </p:nvSpPr>
        <p:spPr/>
        <p:txBody>
          <a:bodyPr/>
          <a:lstStyle/>
          <a:p>
            <a:r>
              <a:rPr lang="es-ES" smtClean="0"/>
              <a:t>Vigente a noviembre 2015</a:t>
            </a:r>
            <a:endParaRPr lang="es-ES"/>
          </a:p>
        </p:txBody>
      </p:sp>
      <p:sp>
        <p:nvSpPr>
          <p:cNvPr id="3" name="2 CuadroTexto"/>
          <p:cNvSpPr txBox="1"/>
          <p:nvPr/>
        </p:nvSpPr>
        <p:spPr>
          <a:xfrm>
            <a:off x="0" y="0"/>
            <a:ext cx="6425733" cy="369332"/>
          </a:xfrm>
          <a:prstGeom prst="rect">
            <a:avLst/>
          </a:prstGeom>
          <a:noFill/>
        </p:spPr>
        <p:txBody>
          <a:bodyPr wrap="none" rtlCol="0">
            <a:spAutoFit/>
          </a:bodyPr>
          <a:lstStyle/>
          <a:p>
            <a:pPr>
              <a:tabLst>
                <a:tab pos="357188" algn="l"/>
              </a:tabLst>
            </a:pPr>
            <a:r>
              <a:rPr lang="es-ES" b="1" dirty="0" smtClean="0">
                <a:solidFill>
                  <a:schemeClr val="tx2"/>
                </a:solidFill>
              </a:rPr>
              <a:t>Si crees tenerlo instalado, mete la tarjeta y sigue las instrucciones</a:t>
            </a:r>
            <a:endParaRPr lang="es-ES" b="1" dirty="0">
              <a:solidFill>
                <a:schemeClr val="tx2"/>
              </a:solidFill>
            </a:endParaRPr>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0"/>
            <a:ext cx="571505" cy="375784"/>
          </a:xfrm>
          <a:prstGeom prst="rect">
            <a:avLst/>
          </a:prstGeom>
        </p:spPr>
      </p:pic>
      <p:pic>
        <p:nvPicPr>
          <p:cNvPr id="15" name="1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0"/>
            <a:ext cx="659942" cy="418088"/>
          </a:xfrm>
          <a:prstGeom prst="rect">
            <a:avLst/>
          </a:prstGeom>
        </p:spPr>
      </p:pic>
      <p:pic>
        <p:nvPicPr>
          <p:cNvPr id="16" name="1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8384" y="0"/>
            <a:ext cx="605363" cy="391792"/>
          </a:xfrm>
          <a:prstGeom prst="rect">
            <a:avLst/>
          </a:prstGeom>
        </p:spPr>
      </p:pic>
      <p:sp>
        <p:nvSpPr>
          <p:cNvPr id="2" name="1 CuadroTexto"/>
          <p:cNvSpPr txBox="1"/>
          <p:nvPr/>
        </p:nvSpPr>
        <p:spPr>
          <a:xfrm>
            <a:off x="251520" y="404664"/>
            <a:ext cx="5480731" cy="338554"/>
          </a:xfrm>
          <a:prstGeom prst="rect">
            <a:avLst/>
          </a:prstGeom>
          <a:noFill/>
        </p:spPr>
        <p:txBody>
          <a:bodyPr wrap="none" rtlCol="0">
            <a:spAutoFit/>
          </a:bodyPr>
          <a:lstStyle/>
          <a:p>
            <a:r>
              <a:rPr lang="es-ES" sz="1600" b="1" dirty="0" smtClean="0">
                <a:solidFill>
                  <a:schemeClr val="tx2"/>
                </a:solidFill>
              </a:rPr>
              <a:t>1-Haz </a:t>
            </a:r>
            <a:r>
              <a:rPr lang="es-ES" sz="1600" b="1" dirty="0" err="1" smtClean="0">
                <a:solidFill>
                  <a:schemeClr val="tx2"/>
                </a:solidFill>
              </a:rPr>
              <a:t>click</a:t>
            </a:r>
            <a:r>
              <a:rPr lang="es-ES" sz="1600" b="1" dirty="0" smtClean="0">
                <a:solidFill>
                  <a:schemeClr val="tx2"/>
                </a:solidFill>
              </a:rPr>
              <a:t> </a:t>
            </a:r>
            <a:r>
              <a:rPr lang="es-ES" sz="1600" b="1" dirty="0" smtClean="0">
                <a:solidFill>
                  <a:schemeClr val="tx2"/>
                </a:solidFill>
                <a:hlinkClick r:id="rId6"/>
              </a:rPr>
              <a:t>aquí</a:t>
            </a:r>
            <a:r>
              <a:rPr lang="es-ES" sz="1600" b="1" dirty="0" smtClean="0">
                <a:solidFill>
                  <a:schemeClr val="tx2"/>
                </a:solidFill>
              </a:rPr>
              <a:t>, si es la primera vez te pedirá instalar </a:t>
            </a:r>
            <a:r>
              <a:rPr lang="es-ES" sz="1600" b="1" dirty="0" err="1" smtClean="0">
                <a:solidFill>
                  <a:schemeClr val="tx2"/>
                </a:solidFill>
              </a:rPr>
              <a:t>ZsignNet</a:t>
            </a:r>
            <a:endParaRPr lang="es-ES" sz="1600" b="1" dirty="0">
              <a:solidFill>
                <a:schemeClr val="tx2"/>
              </a:solidFill>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764704"/>
            <a:ext cx="1296144" cy="758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5736" y="764704"/>
            <a:ext cx="1662201"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55976" y="692696"/>
            <a:ext cx="1368152" cy="1087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44208" y="692696"/>
            <a:ext cx="1414906" cy="1148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Flecha derecha"/>
          <p:cNvSpPr/>
          <p:nvPr/>
        </p:nvSpPr>
        <p:spPr>
          <a:xfrm>
            <a:off x="1835696" y="980728"/>
            <a:ext cx="288031"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Flecha derecha"/>
          <p:cNvSpPr/>
          <p:nvPr/>
        </p:nvSpPr>
        <p:spPr>
          <a:xfrm>
            <a:off x="3995936" y="980728"/>
            <a:ext cx="317325"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Flecha derecha"/>
          <p:cNvSpPr/>
          <p:nvPr/>
        </p:nvSpPr>
        <p:spPr>
          <a:xfrm>
            <a:off x="5796136" y="980728"/>
            <a:ext cx="388696" cy="3872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CuadroTexto"/>
          <p:cNvSpPr txBox="1"/>
          <p:nvPr/>
        </p:nvSpPr>
        <p:spPr>
          <a:xfrm>
            <a:off x="251520" y="1772816"/>
            <a:ext cx="2314223" cy="338554"/>
          </a:xfrm>
          <a:prstGeom prst="rect">
            <a:avLst/>
          </a:prstGeom>
          <a:noFill/>
        </p:spPr>
        <p:txBody>
          <a:bodyPr wrap="none" rtlCol="0">
            <a:spAutoFit/>
          </a:bodyPr>
          <a:lstStyle/>
          <a:p>
            <a:r>
              <a:rPr lang="es-ES" sz="1600" b="1" dirty="0">
                <a:solidFill>
                  <a:schemeClr val="tx2"/>
                </a:solidFill>
              </a:rPr>
              <a:t>2</a:t>
            </a:r>
            <a:r>
              <a:rPr lang="es-ES" sz="1600" b="1" dirty="0" smtClean="0">
                <a:solidFill>
                  <a:schemeClr val="tx2"/>
                </a:solidFill>
              </a:rPr>
              <a:t>-Haz </a:t>
            </a:r>
            <a:r>
              <a:rPr lang="es-ES" sz="1600" b="1" dirty="0" err="1" smtClean="0">
                <a:solidFill>
                  <a:schemeClr val="tx2"/>
                </a:solidFill>
              </a:rPr>
              <a:t>click</a:t>
            </a:r>
            <a:r>
              <a:rPr lang="es-ES" sz="1600" b="1" dirty="0" smtClean="0">
                <a:solidFill>
                  <a:schemeClr val="tx2"/>
                </a:solidFill>
              </a:rPr>
              <a:t> en autenticar:</a:t>
            </a:r>
            <a:endParaRPr lang="es-ES" sz="1600" b="1" dirty="0">
              <a:solidFill>
                <a:schemeClr val="tx2"/>
              </a:solidFill>
            </a:endParaRPr>
          </a:p>
        </p:txBody>
      </p:sp>
      <p:sp>
        <p:nvSpPr>
          <p:cNvPr id="8" name="7 Elipse"/>
          <p:cNvSpPr/>
          <p:nvPr/>
        </p:nvSpPr>
        <p:spPr>
          <a:xfrm>
            <a:off x="1910086" y="2861921"/>
            <a:ext cx="720081"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Flecha derecha"/>
          <p:cNvSpPr/>
          <p:nvPr/>
        </p:nvSpPr>
        <p:spPr>
          <a:xfrm>
            <a:off x="3923928" y="2420888"/>
            <a:ext cx="402334" cy="441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8" name="37 Grupo"/>
          <p:cNvGrpSpPr/>
          <p:nvPr/>
        </p:nvGrpSpPr>
        <p:grpSpPr>
          <a:xfrm>
            <a:off x="4427984" y="2204864"/>
            <a:ext cx="2366554" cy="936104"/>
            <a:chOff x="6372200" y="2708920"/>
            <a:chExt cx="2366554" cy="936104"/>
          </a:xfrm>
        </p:grpSpPr>
        <p:pic>
          <p:nvPicPr>
            <p:cNvPr id="1031"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72200" y="2708920"/>
              <a:ext cx="236655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7524328" y="2996952"/>
              <a:ext cx="864096" cy="189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a:t>
              </a:r>
              <a:endParaRPr lang="es-ES" dirty="0"/>
            </a:p>
          </p:txBody>
        </p:sp>
        <p:sp>
          <p:nvSpPr>
            <p:cNvPr id="10" name="9 CuadroTexto"/>
            <p:cNvSpPr txBox="1"/>
            <p:nvPr/>
          </p:nvSpPr>
          <p:spPr>
            <a:xfrm>
              <a:off x="7452320" y="2924944"/>
              <a:ext cx="898451" cy="276999"/>
            </a:xfrm>
            <a:prstGeom prst="rect">
              <a:avLst/>
            </a:prstGeom>
            <a:noFill/>
          </p:spPr>
          <p:txBody>
            <a:bodyPr wrap="none" rtlCol="0">
              <a:spAutoFit/>
            </a:bodyPr>
            <a:lstStyle/>
            <a:p>
              <a:r>
                <a:rPr lang="es-ES" sz="1200" b="1" dirty="0" smtClean="0">
                  <a:solidFill>
                    <a:schemeClr val="tx2"/>
                  </a:solidFill>
                </a:rPr>
                <a:t>Justizia.net</a:t>
              </a:r>
              <a:endParaRPr lang="es-ES" sz="1200" b="1" dirty="0">
                <a:solidFill>
                  <a:schemeClr val="tx2"/>
                </a:solidFill>
              </a:endParaRPr>
            </a:p>
          </p:txBody>
        </p:sp>
      </p:grpSp>
      <p:sp>
        <p:nvSpPr>
          <p:cNvPr id="26" name="25 CuadroTexto"/>
          <p:cNvSpPr txBox="1"/>
          <p:nvPr/>
        </p:nvSpPr>
        <p:spPr>
          <a:xfrm>
            <a:off x="6876256" y="1988840"/>
            <a:ext cx="1763688" cy="1384995"/>
          </a:xfrm>
          <a:prstGeom prst="rect">
            <a:avLst/>
          </a:prstGeom>
          <a:noFill/>
        </p:spPr>
        <p:txBody>
          <a:bodyPr wrap="square" rtlCol="0">
            <a:spAutoFit/>
          </a:bodyPr>
          <a:lstStyle/>
          <a:p>
            <a:pPr algn="ctr"/>
            <a:r>
              <a:rPr lang="es-ES" sz="1400" b="1" dirty="0" smtClean="0">
                <a:solidFill>
                  <a:schemeClr val="tx2"/>
                </a:solidFill>
              </a:rPr>
              <a:t>El pin tendrá entre 6 y 8 caracteres si es ACA o el que os han dado en papel </a:t>
            </a:r>
            <a:r>
              <a:rPr lang="es-ES" sz="1400" b="1" dirty="0" err="1" smtClean="0">
                <a:solidFill>
                  <a:schemeClr val="tx2"/>
                </a:solidFill>
              </a:rPr>
              <a:t>termosellado</a:t>
            </a:r>
            <a:r>
              <a:rPr lang="es-ES" sz="1400" b="1" dirty="0" smtClean="0">
                <a:solidFill>
                  <a:schemeClr val="tx2"/>
                </a:solidFill>
              </a:rPr>
              <a:t> si es IZENPE</a:t>
            </a:r>
            <a:endParaRPr lang="es-ES" sz="1400" b="1" dirty="0">
              <a:solidFill>
                <a:schemeClr val="tx2"/>
              </a:solidFill>
            </a:endParaRPr>
          </a:p>
        </p:txBody>
      </p:sp>
      <p:sp>
        <p:nvSpPr>
          <p:cNvPr id="27" name="26 CuadroTexto"/>
          <p:cNvSpPr txBox="1"/>
          <p:nvPr/>
        </p:nvSpPr>
        <p:spPr>
          <a:xfrm>
            <a:off x="251520" y="3501008"/>
            <a:ext cx="3763659" cy="338554"/>
          </a:xfrm>
          <a:prstGeom prst="rect">
            <a:avLst/>
          </a:prstGeom>
          <a:noFill/>
        </p:spPr>
        <p:txBody>
          <a:bodyPr wrap="none" rtlCol="0">
            <a:spAutoFit/>
          </a:bodyPr>
          <a:lstStyle/>
          <a:p>
            <a:r>
              <a:rPr lang="es-ES" sz="1600" b="1" dirty="0" smtClean="0">
                <a:solidFill>
                  <a:schemeClr val="tx2"/>
                </a:solidFill>
              </a:rPr>
              <a:t>3-Puede ser que dé el siguiente problema:</a:t>
            </a:r>
            <a:endParaRPr lang="es-ES" sz="1600" b="1" dirty="0">
              <a:solidFill>
                <a:schemeClr val="tx2"/>
              </a:solidFill>
            </a:endParaRPr>
          </a:p>
        </p:txBody>
      </p:sp>
      <p:pic>
        <p:nvPicPr>
          <p:cNvPr id="1034" name="Picture 10" descr="Mensaje de página web: instale el plug-in de Jav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87624" y="3789040"/>
            <a:ext cx="2885086" cy="1296144"/>
          </a:xfrm>
          <a:prstGeom prst="rect">
            <a:avLst/>
          </a:prstGeom>
          <a:noFill/>
          <a:extLst>
            <a:ext uri="{909E8E84-426E-40DD-AFC4-6F175D3DCCD1}">
              <a14:hiddenFill xmlns:a14="http://schemas.microsoft.com/office/drawing/2010/main">
                <a:solidFill>
                  <a:srgbClr val="FFFFFF"/>
                </a:solidFill>
              </a14:hiddenFill>
            </a:ext>
          </a:extLst>
        </p:spPr>
      </p:pic>
      <p:sp>
        <p:nvSpPr>
          <p:cNvPr id="30" name="29 Flecha derecha"/>
          <p:cNvSpPr/>
          <p:nvPr/>
        </p:nvSpPr>
        <p:spPr>
          <a:xfrm>
            <a:off x="4211960" y="4149080"/>
            <a:ext cx="370777" cy="3749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36" name="Picture 12" descr="Configuración de vista de compatibilida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16016" y="3501008"/>
            <a:ext cx="1728192" cy="18396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nfiguración de vista de compatibilida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20272" y="3429000"/>
            <a:ext cx="1656184" cy="1964418"/>
          </a:xfrm>
          <a:prstGeom prst="rect">
            <a:avLst/>
          </a:prstGeom>
          <a:noFill/>
          <a:extLst>
            <a:ext uri="{909E8E84-426E-40DD-AFC4-6F175D3DCCD1}">
              <a14:hiddenFill xmlns:a14="http://schemas.microsoft.com/office/drawing/2010/main">
                <a:solidFill>
                  <a:srgbClr val="FFFFFF"/>
                </a:solidFill>
              </a14:hiddenFill>
            </a:ext>
          </a:extLst>
        </p:spPr>
      </p:pic>
      <p:sp>
        <p:nvSpPr>
          <p:cNvPr id="34" name="33 Flecha derecha"/>
          <p:cNvSpPr/>
          <p:nvPr/>
        </p:nvSpPr>
        <p:spPr>
          <a:xfrm>
            <a:off x="6516216" y="4149080"/>
            <a:ext cx="432049" cy="432048"/>
          </a:xfrm>
          <a:prstGeom prst="rightArrow">
            <a:avLst>
              <a:gd name="adj1" fmla="val 50000"/>
              <a:gd name="adj2" fmla="val 53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CuadroTexto"/>
          <p:cNvSpPr txBox="1"/>
          <p:nvPr/>
        </p:nvSpPr>
        <p:spPr>
          <a:xfrm>
            <a:off x="379997" y="5224141"/>
            <a:ext cx="3477940" cy="338554"/>
          </a:xfrm>
          <a:prstGeom prst="rect">
            <a:avLst/>
          </a:prstGeom>
          <a:noFill/>
        </p:spPr>
        <p:txBody>
          <a:bodyPr wrap="none" rtlCol="0">
            <a:spAutoFit/>
          </a:bodyPr>
          <a:lstStyle/>
          <a:p>
            <a:r>
              <a:rPr lang="es-ES" sz="1600" b="1" dirty="0" smtClean="0">
                <a:solidFill>
                  <a:schemeClr val="tx2"/>
                </a:solidFill>
              </a:rPr>
              <a:t>4-Aún así podría ser que se de el error:</a:t>
            </a:r>
            <a:endParaRPr lang="es-ES" sz="1600" b="1" dirty="0">
              <a:solidFill>
                <a:schemeClr val="tx2"/>
              </a:solidFill>
            </a:endParaRPr>
          </a:p>
        </p:txBody>
      </p:sp>
      <p:pic>
        <p:nvPicPr>
          <p:cNvPr id="1042" name="Picture 18" descr="Vuelva a acceder a la aplicació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3568" y="5589240"/>
            <a:ext cx="3015791" cy="1092606"/>
          </a:xfrm>
          <a:prstGeom prst="rect">
            <a:avLst/>
          </a:prstGeom>
          <a:noFill/>
          <a:extLst>
            <a:ext uri="{909E8E84-426E-40DD-AFC4-6F175D3DCCD1}">
              <a14:hiddenFill xmlns:a14="http://schemas.microsoft.com/office/drawing/2010/main">
                <a:solidFill>
                  <a:srgbClr val="FFFFFF"/>
                </a:solidFill>
              </a14:hiddenFill>
            </a:ext>
          </a:extLst>
        </p:spPr>
      </p:pic>
      <p:sp>
        <p:nvSpPr>
          <p:cNvPr id="37" name="36 CuadroTexto"/>
          <p:cNvSpPr txBox="1"/>
          <p:nvPr/>
        </p:nvSpPr>
        <p:spPr>
          <a:xfrm>
            <a:off x="3779912" y="5805264"/>
            <a:ext cx="1590500" cy="338554"/>
          </a:xfrm>
          <a:prstGeom prst="rect">
            <a:avLst/>
          </a:prstGeom>
          <a:noFill/>
        </p:spPr>
        <p:txBody>
          <a:bodyPr wrap="none" rtlCol="0">
            <a:spAutoFit/>
          </a:bodyPr>
          <a:lstStyle/>
          <a:p>
            <a:r>
              <a:rPr lang="es-ES" sz="1600" b="1" dirty="0" smtClean="0">
                <a:solidFill>
                  <a:schemeClr val="tx2"/>
                </a:solidFill>
              </a:rPr>
              <a:t>Dale a PERMITIR</a:t>
            </a:r>
            <a:endParaRPr lang="es-ES" sz="1600" b="1" dirty="0">
              <a:solidFill>
                <a:schemeClr val="tx2"/>
              </a:solidFill>
            </a:endParaRPr>
          </a:p>
        </p:txBody>
      </p:sp>
      <p:sp>
        <p:nvSpPr>
          <p:cNvPr id="12" name="11 Elipse"/>
          <p:cNvSpPr/>
          <p:nvPr/>
        </p:nvSpPr>
        <p:spPr>
          <a:xfrm>
            <a:off x="2843808" y="6525344"/>
            <a:ext cx="362656" cy="1697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20 Conector recto de flecha"/>
          <p:cNvCxnSpPr/>
          <p:nvPr/>
        </p:nvCxnSpPr>
        <p:spPr>
          <a:xfrm flipH="1">
            <a:off x="3203848" y="6093296"/>
            <a:ext cx="1008112" cy="43204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873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r>
              <a:rPr lang="es-ES" smtClean="0"/>
              <a:t>Vigente a noviembre 2015</a:t>
            </a:r>
            <a:endParaRPr lang="es-E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31" y="620688"/>
            <a:ext cx="5458089" cy="232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79512" y="116632"/>
            <a:ext cx="6788974" cy="338554"/>
          </a:xfrm>
          <a:prstGeom prst="rect">
            <a:avLst/>
          </a:prstGeom>
          <a:noFill/>
        </p:spPr>
        <p:txBody>
          <a:bodyPr wrap="none" rtlCol="0">
            <a:spAutoFit/>
          </a:bodyPr>
          <a:lstStyle/>
          <a:p>
            <a:r>
              <a:rPr lang="es-ES" sz="1600" b="1" dirty="0" smtClean="0">
                <a:solidFill>
                  <a:schemeClr val="tx2"/>
                </a:solidFill>
              </a:rPr>
              <a:t>Tras instalar todo y configurar el Internet Explorer tal y como exige </a:t>
            </a:r>
            <a:r>
              <a:rPr lang="es-ES" sz="1600" b="1" dirty="0" err="1" smtClean="0">
                <a:solidFill>
                  <a:schemeClr val="tx2"/>
                </a:solidFill>
              </a:rPr>
              <a:t>JustiziaNet</a:t>
            </a:r>
            <a:endParaRPr lang="es-ES" sz="1600" b="1" dirty="0">
              <a:solidFill>
                <a:schemeClr val="tx2"/>
              </a:solidFill>
            </a:endParaRPr>
          </a:p>
        </p:txBody>
      </p:sp>
      <p:sp>
        <p:nvSpPr>
          <p:cNvPr id="7" name="6 Elipse"/>
          <p:cNvSpPr/>
          <p:nvPr/>
        </p:nvSpPr>
        <p:spPr>
          <a:xfrm>
            <a:off x="3059832" y="2204864"/>
            <a:ext cx="720081"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442199"/>
            <a:ext cx="21717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4 Conector recto de flecha"/>
          <p:cNvCxnSpPr/>
          <p:nvPr/>
        </p:nvCxnSpPr>
        <p:spPr>
          <a:xfrm flipV="1">
            <a:off x="3923928" y="2204864"/>
            <a:ext cx="1584176" cy="18002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6881986" y="1700808"/>
            <a:ext cx="1002382" cy="2160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p:cNvSpPr/>
          <p:nvPr/>
        </p:nvSpPr>
        <p:spPr>
          <a:xfrm>
            <a:off x="5831896" y="2204864"/>
            <a:ext cx="2100180" cy="5040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2"/>
                </a:solidFill>
              </a:rPr>
              <a:t>Entre 6 y 8 caracteres.</a:t>
            </a:r>
            <a:endParaRPr lang="es-ES" sz="1600" b="1" dirty="0">
              <a:solidFill>
                <a:schemeClr val="tx2"/>
              </a:solidFill>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 y="3081700"/>
            <a:ext cx="6838094" cy="315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13 Conector recto de flecha"/>
          <p:cNvCxnSpPr/>
          <p:nvPr/>
        </p:nvCxnSpPr>
        <p:spPr>
          <a:xfrm flipH="1">
            <a:off x="5148064" y="4638574"/>
            <a:ext cx="2235113"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8" name="17 Elipse"/>
          <p:cNvSpPr/>
          <p:nvPr/>
        </p:nvSpPr>
        <p:spPr>
          <a:xfrm>
            <a:off x="4355976" y="4449358"/>
            <a:ext cx="562718" cy="2520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Rectángulo"/>
          <p:cNvSpPr/>
          <p:nvPr/>
        </p:nvSpPr>
        <p:spPr>
          <a:xfrm>
            <a:off x="6881986" y="4071317"/>
            <a:ext cx="2100180" cy="5040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2"/>
                </a:solidFill>
              </a:rPr>
              <a:t>Acceso a </a:t>
            </a:r>
            <a:r>
              <a:rPr lang="es-ES" sz="1600" b="1" dirty="0" err="1" smtClean="0">
                <a:solidFill>
                  <a:schemeClr val="tx2"/>
                </a:solidFill>
              </a:rPr>
              <a:t>JustiziaSip</a:t>
            </a:r>
            <a:endParaRPr lang="es-ES" sz="1600" b="1" dirty="0">
              <a:solidFill>
                <a:schemeClr val="tx2"/>
              </a:solidFill>
            </a:endParaRPr>
          </a:p>
        </p:txBody>
      </p:sp>
      <p:sp>
        <p:nvSpPr>
          <p:cNvPr id="37" name="36 CuadroTexto"/>
          <p:cNvSpPr txBox="1"/>
          <p:nvPr/>
        </p:nvSpPr>
        <p:spPr>
          <a:xfrm>
            <a:off x="6933951" y="1670320"/>
            <a:ext cx="898451" cy="276999"/>
          </a:xfrm>
          <a:prstGeom prst="rect">
            <a:avLst/>
          </a:prstGeom>
          <a:noFill/>
        </p:spPr>
        <p:txBody>
          <a:bodyPr wrap="none" rtlCol="0">
            <a:spAutoFit/>
          </a:bodyPr>
          <a:lstStyle/>
          <a:p>
            <a:r>
              <a:rPr lang="es-ES" sz="1200" b="1" dirty="0" smtClean="0">
                <a:solidFill>
                  <a:schemeClr val="tx2"/>
                </a:solidFill>
              </a:rPr>
              <a:t>Justizia.net</a:t>
            </a:r>
            <a:endParaRPr lang="es-ES" sz="1200" b="1" dirty="0">
              <a:solidFill>
                <a:schemeClr val="tx2"/>
              </a:solidFill>
            </a:endParaRPr>
          </a:p>
        </p:txBody>
      </p:sp>
    </p:spTree>
    <p:extLst>
      <p:ext uri="{BB962C8B-B14F-4D97-AF65-F5344CB8AC3E}">
        <p14:creationId xmlns:p14="http://schemas.microsoft.com/office/powerpoint/2010/main" val="912162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4899577" cy="2543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57159"/>
            <a:ext cx="5311223" cy="2726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354" y="2132856"/>
            <a:ext cx="5794009" cy="274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pie de página"/>
          <p:cNvSpPr>
            <a:spLocks noGrp="1"/>
          </p:cNvSpPr>
          <p:nvPr>
            <p:ph type="ftr" sz="quarter" idx="11"/>
          </p:nvPr>
        </p:nvSpPr>
        <p:spPr/>
        <p:txBody>
          <a:bodyPr/>
          <a:lstStyle/>
          <a:p>
            <a:r>
              <a:rPr lang="es-ES" smtClean="0"/>
              <a:t>Vigente a noviembre 2015</a:t>
            </a:r>
            <a:endParaRPr lang="es-ES" dirty="0"/>
          </a:p>
        </p:txBody>
      </p:sp>
      <p:sp>
        <p:nvSpPr>
          <p:cNvPr id="3" name="2 Rectángulo"/>
          <p:cNvSpPr/>
          <p:nvPr/>
        </p:nvSpPr>
        <p:spPr>
          <a:xfrm>
            <a:off x="5063363" y="870329"/>
            <a:ext cx="2213992" cy="861774"/>
          </a:xfrm>
          <a:prstGeom prst="rect">
            <a:avLst/>
          </a:prstGeom>
        </p:spPr>
        <p:txBody>
          <a:bodyPr wrap="square">
            <a:spAutoFit/>
          </a:bodyPr>
          <a:lstStyle/>
          <a:p>
            <a:pPr marL="285750" indent="-285750">
              <a:buFont typeface="Arial" panose="020B0604020202020204" pitchFamily="34" charset="0"/>
              <a:buChar char="•"/>
            </a:pPr>
            <a:r>
              <a:rPr lang="es-ES" sz="1000" b="1" dirty="0">
                <a:solidFill>
                  <a:srgbClr val="FF0000"/>
                </a:solidFill>
              </a:rPr>
              <a:t>Órgano judicial </a:t>
            </a:r>
          </a:p>
          <a:p>
            <a:pPr marL="285750" indent="-285750">
              <a:buFont typeface="Arial" panose="020B0604020202020204" pitchFamily="34" charset="0"/>
              <a:buChar char="•"/>
            </a:pPr>
            <a:r>
              <a:rPr lang="es-ES" sz="1000" b="1" dirty="0">
                <a:solidFill>
                  <a:srgbClr val="FF0000"/>
                </a:solidFill>
              </a:rPr>
              <a:t>Tipo y nº de procedimiento </a:t>
            </a:r>
          </a:p>
          <a:p>
            <a:pPr marL="285750" indent="-285750">
              <a:buFont typeface="Arial" panose="020B0604020202020204" pitchFamily="34" charset="0"/>
              <a:buChar char="•"/>
            </a:pPr>
            <a:r>
              <a:rPr lang="es-ES" sz="1000" b="1" dirty="0">
                <a:solidFill>
                  <a:srgbClr val="FF0000"/>
                </a:solidFill>
              </a:rPr>
              <a:t>Fase </a:t>
            </a:r>
          </a:p>
          <a:p>
            <a:pPr marL="285750" indent="-285750">
              <a:buFont typeface="Arial" panose="020B0604020202020204" pitchFamily="34" charset="0"/>
              <a:buChar char="•"/>
            </a:pPr>
            <a:r>
              <a:rPr lang="es-ES" sz="1000" b="1" dirty="0">
                <a:solidFill>
                  <a:srgbClr val="FF0000"/>
                </a:solidFill>
              </a:rPr>
              <a:t>Fecha de incoación </a:t>
            </a:r>
          </a:p>
          <a:p>
            <a:pPr marL="285750" indent="-285750">
              <a:buFont typeface="Arial" panose="020B0604020202020204" pitchFamily="34" charset="0"/>
              <a:buChar char="•"/>
            </a:pPr>
            <a:r>
              <a:rPr lang="es-ES" sz="1000" b="1" dirty="0">
                <a:solidFill>
                  <a:srgbClr val="FF0000"/>
                </a:solidFill>
              </a:rPr>
              <a:t>Fecha del último trámite </a:t>
            </a:r>
            <a:endParaRPr lang="es-ES" sz="1000" b="1" dirty="0">
              <a:solidFill>
                <a:srgbClr val="FF0000"/>
              </a:solidFill>
            </a:endParaRPr>
          </a:p>
        </p:txBody>
      </p:sp>
      <p:sp>
        <p:nvSpPr>
          <p:cNvPr id="5" name="4 Llaves"/>
          <p:cNvSpPr/>
          <p:nvPr/>
        </p:nvSpPr>
        <p:spPr>
          <a:xfrm>
            <a:off x="4880502" y="708243"/>
            <a:ext cx="2396853" cy="1184842"/>
          </a:xfrm>
          <a:prstGeom prst="brace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srgbClr val="FF0000"/>
              </a:solidFill>
            </a:endParaRPr>
          </a:p>
        </p:txBody>
      </p:sp>
      <p:sp>
        <p:nvSpPr>
          <p:cNvPr id="10" name="9 CuadroTexto"/>
          <p:cNvSpPr txBox="1"/>
          <p:nvPr/>
        </p:nvSpPr>
        <p:spPr>
          <a:xfrm>
            <a:off x="0" y="11857"/>
            <a:ext cx="2028953" cy="646331"/>
          </a:xfrm>
          <a:prstGeom prst="rect">
            <a:avLst/>
          </a:prstGeom>
          <a:noFill/>
        </p:spPr>
        <p:txBody>
          <a:bodyPr wrap="none" rtlCol="0">
            <a:spAutoFit/>
          </a:bodyPr>
          <a:lstStyle/>
          <a:p>
            <a:r>
              <a:rPr lang="es-ES" sz="3600" b="1" i="1" dirty="0" smtClean="0">
                <a:solidFill>
                  <a:schemeClr val="tx2"/>
                </a:solidFill>
              </a:rPr>
              <a:t>ASUNTOS</a:t>
            </a:r>
            <a:endParaRPr lang="es-ES" sz="3600" b="1" i="1" dirty="0">
              <a:solidFill>
                <a:schemeClr val="tx2"/>
              </a:solidFill>
            </a:endParaRPr>
          </a:p>
        </p:txBody>
      </p:sp>
      <p:sp>
        <p:nvSpPr>
          <p:cNvPr id="6" name="5 Rectángulo"/>
          <p:cNvSpPr/>
          <p:nvPr/>
        </p:nvSpPr>
        <p:spPr>
          <a:xfrm>
            <a:off x="1115616" y="879268"/>
            <a:ext cx="3132727" cy="830997"/>
          </a:xfrm>
          <a:prstGeom prst="rect">
            <a:avLst/>
          </a:prstGeom>
        </p:spPr>
        <p:txBody>
          <a:bodyPr wrap="square">
            <a:spAutoFit/>
          </a:bodyPr>
          <a:lstStyle/>
          <a:p>
            <a:pPr marL="285750" indent="-285750">
              <a:buFont typeface="Arial" panose="020B0604020202020204" pitchFamily="34" charset="0"/>
              <a:buChar char="•"/>
            </a:pPr>
            <a:r>
              <a:rPr lang="es-ES" sz="1600" dirty="0" smtClean="0">
                <a:solidFill>
                  <a:srgbClr val="FF0000"/>
                </a:solidFill>
              </a:rPr>
              <a:t>En </a:t>
            </a:r>
            <a:r>
              <a:rPr lang="es-ES" sz="1600" b="1" dirty="0" smtClean="0">
                <a:solidFill>
                  <a:srgbClr val="FF0000"/>
                </a:solidFill>
              </a:rPr>
              <a:t>trámite</a:t>
            </a:r>
          </a:p>
          <a:p>
            <a:pPr marL="285750" indent="-285750">
              <a:buFont typeface="Arial" panose="020B0604020202020204" pitchFamily="34" charset="0"/>
              <a:buChar char="•"/>
            </a:pPr>
            <a:r>
              <a:rPr lang="es-ES" sz="1600" b="1" dirty="0" smtClean="0">
                <a:solidFill>
                  <a:srgbClr val="FF0000"/>
                </a:solidFill>
              </a:rPr>
              <a:t>Incoados </a:t>
            </a:r>
            <a:r>
              <a:rPr lang="es-ES" sz="1600" b="1" dirty="0">
                <a:solidFill>
                  <a:srgbClr val="FF0000"/>
                </a:solidFill>
              </a:rPr>
              <a:t>el último </a:t>
            </a:r>
            <a:r>
              <a:rPr lang="es-ES" sz="1600" b="1" dirty="0" smtClean="0">
                <a:solidFill>
                  <a:srgbClr val="FF0000"/>
                </a:solidFill>
              </a:rPr>
              <a:t>mes</a:t>
            </a:r>
          </a:p>
          <a:p>
            <a:pPr marL="285750" indent="-285750">
              <a:buFont typeface="Arial" panose="020B0604020202020204" pitchFamily="34" charset="0"/>
              <a:buChar char="•"/>
            </a:pPr>
            <a:r>
              <a:rPr lang="es-ES" sz="1600" b="1" dirty="0">
                <a:solidFill>
                  <a:srgbClr val="FF0000"/>
                </a:solidFill>
              </a:rPr>
              <a:t>T</a:t>
            </a:r>
            <a:r>
              <a:rPr lang="es-ES" sz="1600" b="1" dirty="0" smtClean="0">
                <a:solidFill>
                  <a:srgbClr val="FF0000"/>
                </a:solidFill>
              </a:rPr>
              <a:t>ramitados </a:t>
            </a:r>
            <a:r>
              <a:rPr lang="es-ES" sz="1600" b="1" dirty="0">
                <a:solidFill>
                  <a:srgbClr val="FF0000"/>
                </a:solidFill>
              </a:rPr>
              <a:t>en el último mes</a:t>
            </a:r>
            <a:r>
              <a:rPr lang="es-ES" sz="1600" dirty="0">
                <a:solidFill>
                  <a:srgbClr val="FF0000"/>
                </a:solidFill>
              </a:rPr>
              <a:t>. </a:t>
            </a:r>
            <a:endParaRPr lang="es-ES" sz="1600" dirty="0">
              <a:solidFill>
                <a:srgbClr val="FF0000"/>
              </a:solidFill>
            </a:endParaRPr>
          </a:p>
        </p:txBody>
      </p:sp>
      <p:sp>
        <p:nvSpPr>
          <p:cNvPr id="7" name="6 Rectángulo"/>
          <p:cNvSpPr/>
          <p:nvPr/>
        </p:nvSpPr>
        <p:spPr>
          <a:xfrm>
            <a:off x="6530423" y="2150534"/>
            <a:ext cx="2613577" cy="1169551"/>
          </a:xfrm>
          <a:prstGeom prst="rect">
            <a:avLst/>
          </a:prstGeom>
        </p:spPr>
        <p:txBody>
          <a:bodyPr wrap="square">
            <a:spAutoFit/>
          </a:bodyPr>
          <a:lstStyle/>
          <a:p>
            <a:r>
              <a:rPr lang="es-ES" sz="1000" b="1" dirty="0">
                <a:solidFill>
                  <a:srgbClr val="FF0000"/>
                </a:solidFill>
              </a:rPr>
              <a:t>Procedimiento</a:t>
            </a:r>
            <a:r>
              <a:rPr lang="es-ES" sz="1000" dirty="0">
                <a:solidFill>
                  <a:srgbClr val="FF0000"/>
                </a:solidFill>
              </a:rPr>
              <a:t>: </a:t>
            </a:r>
            <a:endParaRPr lang="es-ES" sz="1000" dirty="0" smtClean="0">
              <a:solidFill>
                <a:srgbClr val="FF0000"/>
              </a:solidFill>
            </a:endParaRPr>
          </a:p>
          <a:p>
            <a:pPr marL="285750" indent="-285750">
              <a:buFont typeface="Arial" panose="020B0604020202020204" pitchFamily="34" charset="0"/>
              <a:buChar char="•"/>
            </a:pPr>
            <a:r>
              <a:rPr lang="es-ES" sz="1000" b="1" dirty="0" smtClean="0">
                <a:solidFill>
                  <a:srgbClr val="FF0000"/>
                </a:solidFill>
              </a:rPr>
              <a:t>Tipo </a:t>
            </a:r>
            <a:r>
              <a:rPr lang="es-ES" sz="1000" b="1" dirty="0">
                <a:solidFill>
                  <a:srgbClr val="FF0000"/>
                </a:solidFill>
              </a:rPr>
              <a:t>y nº de </a:t>
            </a:r>
            <a:r>
              <a:rPr lang="es-ES" sz="1000" b="1" dirty="0" smtClean="0">
                <a:solidFill>
                  <a:srgbClr val="FF0000"/>
                </a:solidFill>
              </a:rPr>
              <a:t>procedimiento</a:t>
            </a:r>
            <a:endParaRPr lang="es-ES" sz="1000" dirty="0">
              <a:solidFill>
                <a:srgbClr val="FF0000"/>
              </a:solidFill>
            </a:endParaRPr>
          </a:p>
          <a:p>
            <a:pPr marL="285750" indent="-285750">
              <a:buFont typeface="Arial" panose="020B0604020202020204" pitchFamily="34" charset="0"/>
              <a:buChar char="•"/>
            </a:pPr>
            <a:r>
              <a:rPr lang="es-ES" sz="1000" b="1" dirty="0" err="1">
                <a:solidFill>
                  <a:srgbClr val="FF0000"/>
                </a:solidFill>
              </a:rPr>
              <a:t>O</a:t>
            </a:r>
            <a:r>
              <a:rPr lang="es-ES" sz="1000" b="1" dirty="0" err="1" smtClean="0">
                <a:solidFill>
                  <a:srgbClr val="FF0000"/>
                </a:solidFill>
              </a:rPr>
              <a:t>rgano</a:t>
            </a:r>
            <a:r>
              <a:rPr lang="es-ES" sz="1000" b="1" dirty="0" smtClean="0">
                <a:solidFill>
                  <a:srgbClr val="FF0000"/>
                </a:solidFill>
              </a:rPr>
              <a:t> judicial</a:t>
            </a:r>
          </a:p>
          <a:p>
            <a:pPr marL="285750" indent="-285750">
              <a:buFont typeface="Arial" panose="020B0604020202020204" pitchFamily="34" charset="0"/>
              <a:buChar char="•"/>
            </a:pPr>
            <a:r>
              <a:rPr lang="es-ES" sz="1000" dirty="0" smtClean="0">
                <a:solidFill>
                  <a:srgbClr val="FF0000"/>
                </a:solidFill>
              </a:rPr>
              <a:t>F</a:t>
            </a:r>
            <a:r>
              <a:rPr lang="es-ES" sz="1000" b="1" dirty="0" smtClean="0">
                <a:solidFill>
                  <a:srgbClr val="FF0000"/>
                </a:solidFill>
              </a:rPr>
              <a:t>echa </a:t>
            </a:r>
            <a:r>
              <a:rPr lang="es-ES" sz="1000" b="1" dirty="0">
                <a:solidFill>
                  <a:srgbClr val="FF0000"/>
                </a:solidFill>
              </a:rPr>
              <a:t>de </a:t>
            </a:r>
            <a:r>
              <a:rPr lang="es-ES" sz="1000" b="1" dirty="0" smtClean="0">
                <a:solidFill>
                  <a:srgbClr val="FF0000"/>
                </a:solidFill>
              </a:rPr>
              <a:t>incoación</a:t>
            </a:r>
          </a:p>
          <a:p>
            <a:pPr marL="285750" indent="-285750">
              <a:buFont typeface="Arial" panose="020B0604020202020204" pitchFamily="34" charset="0"/>
              <a:buChar char="•"/>
            </a:pPr>
            <a:r>
              <a:rPr lang="es-ES" sz="1000" b="1" dirty="0" smtClean="0">
                <a:solidFill>
                  <a:srgbClr val="FF0000"/>
                </a:solidFill>
              </a:rPr>
              <a:t>Fecha </a:t>
            </a:r>
            <a:r>
              <a:rPr lang="es-ES" sz="1000" b="1" dirty="0">
                <a:solidFill>
                  <a:srgbClr val="FF0000"/>
                </a:solidFill>
              </a:rPr>
              <a:t>del último </a:t>
            </a:r>
            <a:r>
              <a:rPr lang="es-ES" sz="1000" b="1" dirty="0" smtClean="0">
                <a:solidFill>
                  <a:srgbClr val="FF0000"/>
                </a:solidFill>
              </a:rPr>
              <a:t>trámite</a:t>
            </a:r>
          </a:p>
          <a:p>
            <a:pPr marL="285750" indent="-285750">
              <a:buFont typeface="Arial" panose="020B0604020202020204" pitchFamily="34" charset="0"/>
              <a:buChar char="•"/>
            </a:pPr>
            <a:r>
              <a:rPr lang="es-ES" sz="1000" b="1" dirty="0" smtClean="0">
                <a:solidFill>
                  <a:srgbClr val="FF0000"/>
                </a:solidFill>
              </a:rPr>
              <a:t>Estado </a:t>
            </a:r>
            <a:r>
              <a:rPr lang="es-ES" sz="1000" b="1" dirty="0">
                <a:solidFill>
                  <a:srgbClr val="FF0000"/>
                </a:solidFill>
              </a:rPr>
              <a:t>del </a:t>
            </a:r>
            <a:r>
              <a:rPr lang="es-ES" sz="1000" b="1" dirty="0" smtClean="0">
                <a:solidFill>
                  <a:srgbClr val="FF0000"/>
                </a:solidFill>
              </a:rPr>
              <a:t>trámite</a:t>
            </a:r>
            <a:endParaRPr lang="es-ES" sz="1000" dirty="0" smtClean="0">
              <a:solidFill>
                <a:srgbClr val="FF0000"/>
              </a:solidFill>
            </a:endParaRPr>
          </a:p>
          <a:p>
            <a:pPr marL="285750" indent="-285750">
              <a:buFont typeface="Arial" panose="020B0604020202020204" pitchFamily="34" charset="0"/>
              <a:buChar char="•"/>
            </a:pPr>
            <a:r>
              <a:rPr lang="es-ES" sz="1000" b="1" dirty="0" smtClean="0">
                <a:solidFill>
                  <a:srgbClr val="FF0000"/>
                </a:solidFill>
              </a:rPr>
              <a:t>Fase </a:t>
            </a:r>
            <a:r>
              <a:rPr lang="es-ES" sz="1000" dirty="0">
                <a:solidFill>
                  <a:srgbClr val="FF0000"/>
                </a:solidFill>
              </a:rPr>
              <a:t>en la que está el procedimiento </a:t>
            </a:r>
            <a:endParaRPr lang="es-ES" sz="1000" dirty="0">
              <a:solidFill>
                <a:srgbClr val="FF0000"/>
              </a:solidFill>
            </a:endParaRPr>
          </a:p>
        </p:txBody>
      </p:sp>
      <p:sp>
        <p:nvSpPr>
          <p:cNvPr id="11" name="10 Abrir llave"/>
          <p:cNvSpPr/>
          <p:nvPr/>
        </p:nvSpPr>
        <p:spPr>
          <a:xfrm>
            <a:off x="6228184" y="2276872"/>
            <a:ext cx="302239" cy="93610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srgbClr val="FF0000"/>
              </a:solidFill>
            </a:endParaRPr>
          </a:p>
        </p:txBody>
      </p:sp>
      <p:sp>
        <p:nvSpPr>
          <p:cNvPr id="12" name="11 Rectángulo"/>
          <p:cNvSpPr/>
          <p:nvPr/>
        </p:nvSpPr>
        <p:spPr>
          <a:xfrm>
            <a:off x="984016" y="2659854"/>
            <a:ext cx="3273354" cy="1446550"/>
          </a:xfrm>
          <a:prstGeom prst="rect">
            <a:avLst/>
          </a:prstGeom>
        </p:spPr>
        <p:txBody>
          <a:bodyPr wrap="square">
            <a:spAutoFit/>
          </a:bodyPr>
          <a:lstStyle/>
          <a:p>
            <a:r>
              <a:rPr lang="es-ES" sz="1100" b="1" dirty="0">
                <a:solidFill>
                  <a:srgbClr val="FF0000"/>
                </a:solidFill>
              </a:rPr>
              <a:t>Asunto</a:t>
            </a:r>
            <a:r>
              <a:rPr lang="es-ES" sz="1100" dirty="0">
                <a:solidFill>
                  <a:srgbClr val="FF0000"/>
                </a:solidFill>
              </a:rPr>
              <a:t>: dependiendo del asunto se muestran unos datos u </a:t>
            </a:r>
            <a:r>
              <a:rPr lang="es-ES" sz="1100" dirty="0" smtClean="0">
                <a:solidFill>
                  <a:srgbClr val="FF0000"/>
                </a:solidFill>
              </a:rPr>
              <a:t>otros:</a:t>
            </a:r>
          </a:p>
          <a:p>
            <a:pPr marL="285750" indent="-285750">
              <a:buFont typeface="Arial" panose="020B0604020202020204" pitchFamily="34" charset="0"/>
              <a:buChar char="•"/>
            </a:pPr>
            <a:r>
              <a:rPr lang="es-ES" sz="1100" b="1" dirty="0">
                <a:solidFill>
                  <a:srgbClr val="FF0000"/>
                </a:solidFill>
              </a:rPr>
              <a:t>P</a:t>
            </a:r>
            <a:r>
              <a:rPr lang="es-ES" sz="1100" b="1" dirty="0" smtClean="0">
                <a:solidFill>
                  <a:srgbClr val="FF0000"/>
                </a:solidFill>
              </a:rPr>
              <a:t>rocedimiento</a:t>
            </a:r>
          </a:p>
          <a:p>
            <a:pPr marL="285750" indent="-285750">
              <a:buFont typeface="Arial" panose="020B0604020202020204" pitchFamily="34" charset="0"/>
              <a:buChar char="•"/>
            </a:pPr>
            <a:r>
              <a:rPr lang="es-ES" sz="1100" b="1" dirty="0" smtClean="0">
                <a:solidFill>
                  <a:srgbClr val="FF0000"/>
                </a:solidFill>
              </a:rPr>
              <a:t>Materia</a:t>
            </a:r>
          </a:p>
          <a:p>
            <a:pPr marL="285750" indent="-285750">
              <a:buFont typeface="Arial" panose="020B0604020202020204" pitchFamily="34" charset="0"/>
              <a:buChar char="•"/>
            </a:pPr>
            <a:r>
              <a:rPr lang="es-ES" sz="1100" b="1" dirty="0" smtClean="0">
                <a:solidFill>
                  <a:srgbClr val="FF0000"/>
                </a:solidFill>
              </a:rPr>
              <a:t>Nº expediente</a:t>
            </a:r>
          </a:p>
          <a:p>
            <a:pPr marL="285750" indent="-285750">
              <a:buFont typeface="Arial" panose="020B0604020202020204" pitchFamily="34" charset="0"/>
              <a:buChar char="•"/>
            </a:pPr>
            <a:r>
              <a:rPr lang="es-ES" sz="1100" b="1" dirty="0" smtClean="0">
                <a:solidFill>
                  <a:srgbClr val="FF0000"/>
                </a:solidFill>
              </a:rPr>
              <a:t>documento origen</a:t>
            </a:r>
          </a:p>
          <a:p>
            <a:pPr marL="285750" indent="-285750">
              <a:buFont typeface="Arial" panose="020B0604020202020204" pitchFamily="34" charset="0"/>
              <a:buChar char="•"/>
            </a:pPr>
            <a:r>
              <a:rPr lang="es-ES" sz="1100" b="1" dirty="0" smtClean="0">
                <a:solidFill>
                  <a:srgbClr val="FF0000"/>
                </a:solidFill>
              </a:rPr>
              <a:t>nº </a:t>
            </a:r>
            <a:r>
              <a:rPr lang="es-ES" sz="1100" b="1" dirty="0">
                <a:solidFill>
                  <a:srgbClr val="FF0000"/>
                </a:solidFill>
              </a:rPr>
              <a:t>de </a:t>
            </a:r>
            <a:r>
              <a:rPr lang="es-ES" sz="1100" b="1" dirty="0" smtClean="0">
                <a:solidFill>
                  <a:srgbClr val="FF0000"/>
                </a:solidFill>
              </a:rPr>
              <a:t>documento</a:t>
            </a:r>
          </a:p>
          <a:p>
            <a:pPr marL="285750" indent="-285750">
              <a:buFont typeface="Arial" panose="020B0604020202020204" pitchFamily="34" charset="0"/>
              <a:buChar char="•"/>
            </a:pPr>
            <a:r>
              <a:rPr lang="es-ES" sz="1100" b="1" dirty="0" smtClean="0">
                <a:solidFill>
                  <a:srgbClr val="FF0000"/>
                </a:solidFill>
              </a:rPr>
              <a:t>fecha </a:t>
            </a:r>
            <a:r>
              <a:rPr lang="es-ES" sz="1100" b="1" dirty="0">
                <a:solidFill>
                  <a:srgbClr val="FF0000"/>
                </a:solidFill>
              </a:rPr>
              <a:t>del </a:t>
            </a:r>
            <a:r>
              <a:rPr lang="es-ES" sz="1100" b="1" dirty="0" smtClean="0">
                <a:solidFill>
                  <a:srgbClr val="FF0000"/>
                </a:solidFill>
              </a:rPr>
              <a:t>documento </a:t>
            </a:r>
            <a:endParaRPr lang="es-ES" sz="1100" dirty="0">
              <a:solidFill>
                <a:srgbClr val="FF0000"/>
              </a:solidFill>
            </a:endParaRPr>
          </a:p>
        </p:txBody>
      </p:sp>
      <p:sp>
        <p:nvSpPr>
          <p:cNvPr id="13" name="12 Abrir llave"/>
          <p:cNvSpPr/>
          <p:nvPr/>
        </p:nvSpPr>
        <p:spPr>
          <a:xfrm flipH="1">
            <a:off x="3926534" y="2744924"/>
            <a:ext cx="573457" cy="1312236"/>
          </a:xfrm>
          <a:prstGeom prst="leftBrace">
            <a:avLst>
              <a:gd name="adj1" fmla="val 11738"/>
              <a:gd name="adj2" fmla="val 53652"/>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Rectángulo"/>
          <p:cNvSpPr/>
          <p:nvPr/>
        </p:nvSpPr>
        <p:spPr>
          <a:xfrm>
            <a:off x="6043829" y="4873057"/>
            <a:ext cx="2973641" cy="1723549"/>
          </a:xfrm>
          <a:prstGeom prst="rect">
            <a:avLst/>
          </a:prstGeom>
        </p:spPr>
        <p:txBody>
          <a:bodyPr wrap="square">
            <a:spAutoFit/>
          </a:bodyPr>
          <a:lstStyle/>
          <a:p>
            <a:pPr marL="285750" indent="-285750">
              <a:buFont typeface="Arial" panose="020B0604020202020204" pitchFamily="34" charset="0"/>
              <a:buChar char="•"/>
            </a:pPr>
            <a:r>
              <a:rPr lang="es-ES" sz="1200" b="1" dirty="0">
                <a:solidFill>
                  <a:srgbClr val="FF0000"/>
                </a:solidFill>
              </a:rPr>
              <a:t>nombre y </a:t>
            </a:r>
            <a:r>
              <a:rPr lang="es-ES" sz="1200" b="1" dirty="0" smtClean="0">
                <a:solidFill>
                  <a:srgbClr val="FF0000"/>
                </a:solidFill>
              </a:rPr>
              <a:t>apellidos </a:t>
            </a:r>
          </a:p>
          <a:p>
            <a:pPr marL="285750" indent="-285750">
              <a:buFont typeface="Arial" panose="020B0604020202020204" pitchFamily="34" charset="0"/>
              <a:buChar char="•"/>
            </a:pPr>
            <a:r>
              <a:rPr lang="es-ES" sz="1200" b="1" dirty="0" smtClean="0">
                <a:solidFill>
                  <a:srgbClr val="FF0000"/>
                </a:solidFill>
              </a:rPr>
              <a:t>tipo </a:t>
            </a:r>
            <a:r>
              <a:rPr lang="es-ES" sz="1200" b="1" dirty="0">
                <a:solidFill>
                  <a:srgbClr val="FF0000"/>
                </a:solidFill>
              </a:rPr>
              <a:t>de </a:t>
            </a:r>
            <a:r>
              <a:rPr lang="es-ES" sz="1200" b="1" dirty="0" smtClean="0">
                <a:solidFill>
                  <a:srgbClr val="FF0000"/>
                </a:solidFill>
              </a:rPr>
              <a:t>intervención </a:t>
            </a:r>
          </a:p>
          <a:p>
            <a:pPr marL="285750" indent="-285750">
              <a:buFont typeface="Arial" panose="020B0604020202020204" pitchFamily="34" charset="0"/>
              <a:buChar char="•"/>
            </a:pPr>
            <a:r>
              <a:rPr lang="es-ES" sz="1200" b="1" dirty="0" smtClean="0">
                <a:solidFill>
                  <a:srgbClr val="FF0000"/>
                </a:solidFill>
              </a:rPr>
              <a:t>abogado </a:t>
            </a:r>
            <a:r>
              <a:rPr lang="es-ES" sz="1200" b="1" dirty="0">
                <a:solidFill>
                  <a:srgbClr val="FF0000"/>
                </a:solidFill>
              </a:rPr>
              <a:t>y </a:t>
            </a:r>
            <a:r>
              <a:rPr lang="es-ES" sz="1200" b="1" dirty="0" smtClean="0">
                <a:solidFill>
                  <a:srgbClr val="FF0000"/>
                </a:solidFill>
              </a:rPr>
              <a:t>procurador. </a:t>
            </a:r>
            <a:r>
              <a:rPr lang="es-ES" sz="1200" b="1" dirty="0" err="1" smtClean="0">
                <a:solidFill>
                  <a:srgbClr val="FF0000"/>
                </a:solidFill>
              </a:rPr>
              <a:t>Click</a:t>
            </a:r>
            <a:r>
              <a:rPr lang="es-ES" sz="1200" b="1" dirty="0" smtClean="0">
                <a:solidFill>
                  <a:srgbClr val="FF0000"/>
                </a:solidFill>
              </a:rPr>
              <a:t> en el ¡OJO!</a:t>
            </a:r>
          </a:p>
          <a:p>
            <a:pPr lvl="3"/>
            <a:r>
              <a:rPr lang="es-ES" sz="1000" b="1" dirty="0" smtClean="0">
                <a:solidFill>
                  <a:srgbClr val="FF0000"/>
                </a:solidFill>
              </a:rPr>
              <a:t>Dirección</a:t>
            </a:r>
          </a:p>
          <a:p>
            <a:pPr lvl="3"/>
            <a:r>
              <a:rPr lang="es-ES" sz="1000" b="1" dirty="0" smtClean="0">
                <a:solidFill>
                  <a:srgbClr val="FF0000"/>
                </a:solidFill>
              </a:rPr>
              <a:t>teléfono</a:t>
            </a:r>
          </a:p>
          <a:p>
            <a:pPr lvl="3"/>
            <a:r>
              <a:rPr lang="es-ES" sz="1000" b="1" dirty="0" smtClean="0">
                <a:solidFill>
                  <a:srgbClr val="FF0000"/>
                </a:solidFill>
              </a:rPr>
              <a:t>fax </a:t>
            </a:r>
          </a:p>
          <a:p>
            <a:pPr lvl="3"/>
            <a:r>
              <a:rPr lang="es-ES" sz="1000" b="1" dirty="0" smtClean="0">
                <a:solidFill>
                  <a:srgbClr val="FF0000"/>
                </a:solidFill>
              </a:rPr>
              <a:t>dirección </a:t>
            </a:r>
            <a:r>
              <a:rPr lang="es-ES" sz="1000" b="1" dirty="0">
                <a:solidFill>
                  <a:srgbClr val="FF0000"/>
                </a:solidFill>
              </a:rPr>
              <a:t>de correo electrónico </a:t>
            </a:r>
            <a:endParaRPr lang="es-ES" sz="1000" dirty="0" smtClean="0">
              <a:solidFill>
                <a:srgbClr val="FF0000"/>
              </a:solidFill>
            </a:endParaRPr>
          </a:p>
          <a:p>
            <a:pPr lvl="3"/>
            <a:endParaRPr lang="es-ES" sz="1000" b="1" dirty="0">
              <a:solidFill>
                <a:srgbClr val="FF0000"/>
              </a:solidFill>
            </a:endParaRPr>
          </a:p>
          <a:p>
            <a:pPr marL="171450" indent="-171450">
              <a:buFont typeface="Arial" panose="020B0604020202020204" pitchFamily="34" charset="0"/>
              <a:buChar char="•"/>
            </a:pPr>
            <a:r>
              <a:rPr lang="es-ES" sz="1000" b="1" dirty="0" smtClean="0">
                <a:solidFill>
                  <a:srgbClr val="FF0000"/>
                </a:solidFill>
              </a:rPr>
              <a:t>HISTORIAL DEL ASUNTO</a:t>
            </a:r>
          </a:p>
        </p:txBody>
      </p:sp>
      <p:sp>
        <p:nvSpPr>
          <p:cNvPr id="17" name="16 CuadroTexto"/>
          <p:cNvSpPr txBox="1"/>
          <p:nvPr/>
        </p:nvSpPr>
        <p:spPr>
          <a:xfrm>
            <a:off x="2763115" y="5088500"/>
            <a:ext cx="1915396" cy="923330"/>
          </a:xfrm>
          <a:prstGeom prst="rect">
            <a:avLst/>
          </a:prstGeom>
          <a:noFill/>
        </p:spPr>
        <p:txBody>
          <a:bodyPr wrap="none" rtlCol="0">
            <a:spAutoFit/>
          </a:bodyPr>
          <a:lstStyle/>
          <a:p>
            <a:pPr algn="ctr"/>
            <a:r>
              <a:rPr lang="es-ES" b="1" dirty="0" smtClean="0">
                <a:solidFill>
                  <a:srgbClr val="FF0000"/>
                </a:solidFill>
              </a:rPr>
              <a:t>HERRAMIENTA DE</a:t>
            </a:r>
          </a:p>
          <a:p>
            <a:pPr algn="ctr"/>
            <a:r>
              <a:rPr lang="es-ES" b="1" dirty="0" smtClean="0">
                <a:solidFill>
                  <a:srgbClr val="FF0000"/>
                </a:solidFill>
              </a:rPr>
              <a:t>BUSQUEDA</a:t>
            </a:r>
          </a:p>
          <a:p>
            <a:pPr algn="ctr"/>
            <a:r>
              <a:rPr lang="es-ES" b="1" dirty="0" smtClean="0">
                <a:solidFill>
                  <a:srgbClr val="FF0000"/>
                </a:solidFill>
              </a:rPr>
              <a:t>DE LOS ASUNTOS</a:t>
            </a:r>
            <a:endParaRPr lang="es-ES" b="1" dirty="0">
              <a:solidFill>
                <a:srgbClr val="FF0000"/>
              </a:solidFill>
            </a:endParaRPr>
          </a:p>
        </p:txBody>
      </p:sp>
    </p:spTree>
    <p:extLst>
      <p:ext uri="{BB962C8B-B14F-4D97-AF65-F5344CB8AC3E}">
        <p14:creationId xmlns:p14="http://schemas.microsoft.com/office/powerpoint/2010/main" val="3741659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Vigente a noviembre 2015</a:t>
            </a:r>
            <a:endParaRPr lang="es-E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6279925" cy="2832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996952"/>
            <a:ext cx="6552728" cy="3419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732240" y="4509120"/>
            <a:ext cx="1915396" cy="923330"/>
          </a:xfrm>
          <a:prstGeom prst="rect">
            <a:avLst/>
          </a:prstGeom>
          <a:noFill/>
        </p:spPr>
        <p:txBody>
          <a:bodyPr wrap="none" rtlCol="0">
            <a:spAutoFit/>
          </a:bodyPr>
          <a:lstStyle/>
          <a:p>
            <a:pPr algn="ctr"/>
            <a:r>
              <a:rPr lang="es-ES" b="1" dirty="0" smtClean="0">
                <a:solidFill>
                  <a:srgbClr val="FF0000"/>
                </a:solidFill>
              </a:rPr>
              <a:t>HERRAMIENTA DE</a:t>
            </a:r>
          </a:p>
          <a:p>
            <a:pPr algn="ctr"/>
            <a:r>
              <a:rPr lang="es-ES" b="1" dirty="0" smtClean="0">
                <a:solidFill>
                  <a:srgbClr val="FF0000"/>
                </a:solidFill>
              </a:rPr>
              <a:t>BUSQUEDA</a:t>
            </a:r>
          </a:p>
          <a:p>
            <a:pPr algn="ctr"/>
            <a:r>
              <a:rPr lang="es-ES" b="1" dirty="0" smtClean="0">
                <a:solidFill>
                  <a:srgbClr val="FF0000"/>
                </a:solidFill>
              </a:rPr>
              <a:t>DE LOS REPARTOS</a:t>
            </a:r>
            <a:endParaRPr lang="es-ES" b="1" dirty="0">
              <a:solidFill>
                <a:srgbClr val="FF0000"/>
              </a:solidFill>
            </a:endParaRPr>
          </a:p>
        </p:txBody>
      </p:sp>
      <p:sp>
        <p:nvSpPr>
          <p:cNvPr id="3" name="2 Rectángulo"/>
          <p:cNvSpPr/>
          <p:nvPr/>
        </p:nvSpPr>
        <p:spPr>
          <a:xfrm>
            <a:off x="0" y="2780928"/>
            <a:ext cx="2232248" cy="1169551"/>
          </a:xfrm>
          <a:prstGeom prst="rect">
            <a:avLst/>
          </a:prstGeom>
        </p:spPr>
        <p:txBody>
          <a:bodyPr wrap="square">
            <a:spAutoFit/>
          </a:bodyPr>
          <a:lstStyle/>
          <a:p>
            <a:pPr marL="285750" indent="-285750">
              <a:buFont typeface="Arial" panose="020B0604020202020204" pitchFamily="34" charset="0"/>
              <a:buChar char="•"/>
            </a:pPr>
            <a:r>
              <a:rPr lang="es-ES" sz="1400" b="1" dirty="0">
                <a:solidFill>
                  <a:srgbClr val="FF0000"/>
                </a:solidFill>
              </a:rPr>
              <a:t>Fecha </a:t>
            </a:r>
          </a:p>
          <a:p>
            <a:pPr marL="285750" indent="-285750">
              <a:buFont typeface="Arial" panose="020B0604020202020204" pitchFamily="34" charset="0"/>
              <a:buChar char="•"/>
            </a:pPr>
            <a:r>
              <a:rPr lang="es-ES" sz="1400" b="1" dirty="0">
                <a:solidFill>
                  <a:srgbClr val="FF0000"/>
                </a:solidFill>
              </a:rPr>
              <a:t>Clase de reparto </a:t>
            </a:r>
          </a:p>
          <a:p>
            <a:pPr marL="285750" indent="-285750">
              <a:buFont typeface="Arial" panose="020B0604020202020204" pitchFamily="34" charset="0"/>
              <a:buChar char="•"/>
            </a:pPr>
            <a:r>
              <a:rPr lang="es-ES" sz="1400" b="1" dirty="0">
                <a:solidFill>
                  <a:srgbClr val="FF0000"/>
                </a:solidFill>
              </a:rPr>
              <a:t>Órgano Judicial destino </a:t>
            </a:r>
          </a:p>
          <a:p>
            <a:pPr marL="285750" indent="-285750">
              <a:buFont typeface="Arial" panose="020B0604020202020204" pitchFamily="34" charset="0"/>
              <a:buChar char="•"/>
            </a:pPr>
            <a:r>
              <a:rPr lang="es-ES" sz="1400" b="1" dirty="0">
                <a:solidFill>
                  <a:srgbClr val="FF0000"/>
                </a:solidFill>
              </a:rPr>
              <a:t>Intervinientes </a:t>
            </a:r>
          </a:p>
          <a:p>
            <a:pPr marL="285750" indent="-285750">
              <a:buFont typeface="Arial" panose="020B0604020202020204" pitchFamily="34" charset="0"/>
              <a:buChar char="•"/>
            </a:pPr>
            <a:r>
              <a:rPr lang="es-ES" sz="1400" b="1" dirty="0">
                <a:solidFill>
                  <a:srgbClr val="FF0000"/>
                </a:solidFill>
              </a:rPr>
              <a:t>Nº de referencia </a:t>
            </a:r>
            <a:endParaRPr lang="es-ES" sz="1400" b="1" dirty="0">
              <a:solidFill>
                <a:srgbClr val="FF0000"/>
              </a:solidFill>
            </a:endParaRPr>
          </a:p>
        </p:txBody>
      </p:sp>
      <p:sp>
        <p:nvSpPr>
          <p:cNvPr id="4" name="3 Rectángulo"/>
          <p:cNvSpPr/>
          <p:nvPr/>
        </p:nvSpPr>
        <p:spPr>
          <a:xfrm>
            <a:off x="5280941" y="2180764"/>
            <a:ext cx="1997968" cy="600164"/>
          </a:xfrm>
          <a:prstGeom prst="rect">
            <a:avLst/>
          </a:prstGeom>
        </p:spPr>
        <p:txBody>
          <a:bodyPr wrap="square">
            <a:spAutoFit/>
          </a:bodyPr>
          <a:lstStyle/>
          <a:p>
            <a:r>
              <a:rPr lang="es-ES" sz="1100" dirty="0">
                <a:solidFill>
                  <a:srgbClr val="FF0000"/>
                </a:solidFill>
              </a:rPr>
              <a:t>Pulsando sobre el icono se muestran los intervinientes y los profesionales del asunto. </a:t>
            </a:r>
            <a:endParaRPr lang="es-ES" sz="1100" dirty="0">
              <a:solidFill>
                <a:srgbClr val="FF0000"/>
              </a:solidFill>
            </a:endParaRPr>
          </a:p>
        </p:txBody>
      </p:sp>
      <p:cxnSp>
        <p:nvCxnSpPr>
          <p:cNvPr id="7" name="6 Conector recto de flecha"/>
          <p:cNvCxnSpPr/>
          <p:nvPr/>
        </p:nvCxnSpPr>
        <p:spPr>
          <a:xfrm flipH="1">
            <a:off x="4860032" y="2480846"/>
            <a:ext cx="360040" cy="8405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0" y="11857"/>
            <a:ext cx="2164375" cy="646331"/>
          </a:xfrm>
          <a:prstGeom prst="rect">
            <a:avLst/>
          </a:prstGeom>
          <a:noFill/>
        </p:spPr>
        <p:txBody>
          <a:bodyPr wrap="none" rtlCol="0">
            <a:spAutoFit/>
          </a:bodyPr>
          <a:lstStyle/>
          <a:p>
            <a:r>
              <a:rPr lang="es-ES" sz="3600" b="1" i="1" dirty="0" smtClean="0">
                <a:solidFill>
                  <a:schemeClr val="tx2"/>
                </a:solidFill>
              </a:rPr>
              <a:t>REPARTOS</a:t>
            </a:r>
            <a:endParaRPr lang="es-ES" sz="3600" b="1" i="1" dirty="0">
              <a:solidFill>
                <a:schemeClr val="tx2"/>
              </a:solidFill>
            </a:endParaRPr>
          </a:p>
        </p:txBody>
      </p:sp>
    </p:spTree>
    <p:extLst>
      <p:ext uri="{BB962C8B-B14F-4D97-AF65-F5344CB8AC3E}">
        <p14:creationId xmlns:p14="http://schemas.microsoft.com/office/powerpoint/2010/main" val="1621296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Vigente a noviembre 2015</a:t>
            </a:r>
            <a:endParaRPr lang="es-E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40768"/>
            <a:ext cx="7484970" cy="388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0" y="11857"/>
            <a:ext cx="3482877" cy="646331"/>
          </a:xfrm>
          <a:prstGeom prst="rect">
            <a:avLst/>
          </a:prstGeom>
          <a:noFill/>
        </p:spPr>
        <p:txBody>
          <a:bodyPr wrap="none" rtlCol="0">
            <a:spAutoFit/>
          </a:bodyPr>
          <a:lstStyle/>
          <a:p>
            <a:r>
              <a:rPr lang="es-ES" sz="3600" b="1" i="1" dirty="0" smtClean="0">
                <a:solidFill>
                  <a:schemeClr val="tx2"/>
                </a:solidFill>
              </a:rPr>
              <a:t>SEÑALAMIENTOS</a:t>
            </a:r>
            <a:endParaRPr lang="es-ES" sz="3600" b="1" i="1" dirty="0">
              <a:solidFill>
                <a:schemeClr val="tx2"/>
              </a:solidFill>
            </a:endParaRPr>
          </a:p>
        </p:txBody>
      </p:sp>
      <p:sp>
        <p:nvSpPr>
          <p:cNvPr id="3" name="2 Rectángulo"/>
          <p:cNvSpPr/>
          <p:nvPr/>
        </p:nvSpPr>
        <p:spPr>
          <a:xfrm>
            <a:off x="22126" y="3861048"/>
            <a:ext cx="2880320" cy="954107"/>
          </a:xfrm>
          <a:prstGeom prst="rect">
            <a:avLst/>
          </a:prstGeom>
        </p:spPr>
        <p:txBody>
          <a:bodyPr wrap="square">
            <a:spAutoFit/>
          </a:bodyPr>
          <a:lstStyle/>
          <a:p>
            <a:r>
              <a:rPr lang="es-ES" sz="1400" b="1" dirty="0">
                <a:solidFill>
                  <a:srgbClr val="FF0000"/>
                </a:solidFill>
              </a:rPr>
              <a:t>Para cada señalamiento se muestra: </a:t>
            </a:r>
          </a:p>
          <a:p>
            <a:pPr marL="285750" indent="-285750">
              <a:buFont typeface="Arial" panose="020B0604020202020204" pitchFamily="34" charset="0"/>
              <a:buChar char="•"/>
            </a:pPr>
            <a:r>
              <a:rPr lang="es-ES" sz="1400" b="1" dirty="0">
                <a:solidFill>
                  <a:srgbClr val="FF0000"/>
                </a:solidFill>
              </a:rPr>
              <a:t>Fecha </a:t>
            </a:r>
          </a:p>
          <a:p>
            <a:pPr marL="285750" indent="-285750">
              <a:buFont typeface="Arial" panose="020B0604020202020204" pitchFamily="34" charset="0"/>
              <a:buChar char="•"/>
            </a:pPr>
            <a:r>
              <a:rPr lang="es-ES" sz="1400" b="1" dirty="0">
                <a:solidFill>
                  <a:srgbClr val="FF0000"/>
                </a:solidFill>
              </a:rPr>
              <a:t>Órgano judicial </a:t>
            </a:r>
          </a:p>
          <a:p>
            <a:pPr marL="285750" indent="-285750">
              <a:buFont typeface="Arial" panose="020B0604020202020204" pitchFamily="34" charset="0"/>
              <a:buChar char="•"/>
            </a:pPr>
            <a:r>
              <a:rPr lang="es-ES" sz="1400" b="1" dirty="0">
                <a:solidFill>
                  <a:srgbClr val="FF0000"/>
                </a:solidFill>
              </a:rPr>
              <a:t>Procedimiento: tipo y nº </a:t>
            </a:r>
            <a:endParaRPr lang="es-ES" sz="1400" b="1" dirty="0">
              <a:solidFill>
                <a:srgbClr val="FF0000"/>
              </a:solidFill>
            </a:endParaRPr>
          </a:p>
        </p:txBody>
      </p:sp>
      <p:sp>
        <p:nvSpPr>
          <p:cNvPr id="5" name="4 Rectángulo"/>
          <p:cNvSpPr/>
          <p:nvPr/>
        </p:nvSpPr>
        <p:spPr>
          <a:xfrm>
            <a:off x="4860032" y="5445224"/>
            <a:ext cx="2664296" cy="646331"/>
          </a:xfrm>
          <a:prstGeom prst="rect">
            <a:avLst/>
          </a:prstGeom>
        </p:spPr>
        <p:txBody>
          <a:bodyPr wrap="square">
            <a:spAutoFit/>
          </a:bodyPr>
          <a:lstStyle/>
          <a:p>
            <a:r>
              <a:rPr lang="es-ES" sz="1200" dirty="0">
                <a:solidFill>
                  <a:srgbClr val="FF0000"/>
                </a:solidFill>
              </a:rPr>
              <a:t>Pulsando sobre un señalamiento se muestra </a:t>
            </a:r>
            <a:r>
              <a:rPr lang="es-ES" sz="1200" b="1" dirty="0">
                <a:solidFill>
                  <a:srgbClr val="FF0000"/>
                </a:solidFill>
              </a:rPr>
              <a:t>toda la información sobre la sala de vistas </a:t>
            </a:r>
            <a:r>
              <a:rPr lang="es-ES" sz="1200" dirty="0">
                <a:solidFill>
                  <a:srgbClr val="FF0000"/>
                </a:solidFill>
              </a:rPr>
              <a:t>en la que se celebra. </a:t>
            </a:r>
            <a:endParaRPr lang="es-ES" sz="1200" dirty="0">
              <a:solidFill>
                <a:srgbClr val="FF0000"/>
              </a:solidFill>
            </a:endParaRPr>
          </a:p>
        </p:txBody>
      </p:sp>
      <p:cxnSp>
        <p:nvCxnSpPr>
          <p:cNvPr id="7" name="6 Conector recto de flecha"/>
          <p:cNvCxnSpPr/>
          <p:nvPr/>
        </p:nvCxnSpPr>
        <p:spPr>
          <a:xfrm>
            <a:off x="4608004" y="5007818"/>
            <a:ext cx="504056" cy="43740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15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ES" smtClean="0"/>
              <a:t>Vigente a noviembre 2015</a:t>
            </a:r>
            <a:endParaRPr lang="es-E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844824"/>
            <a:ext cx="7238645" cy="372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0" y="11857"/>
            <a:ext cx="7218771" cy="1200329"/>
          </a:xfrm>
          <a:prstGeom prst="rect">
            <a:avLst/>
          </a:prstGeom>
          <a:noFill/>
        </p:spPr>
        <p:txBody>
          <a:bodyPr wrap="none" rtlCol="0">
            <a:spAutoFit/>
          </a:bodyPr>
          <a:lstStyle/>
          <a:p>
            <a:r>
              <a:rPr lang="es-ES" sz="3600" b="1" i="1" dirty="0" smtClean="0">
                <a:solidFill>
                  <a:schemeClr val="tx2"/>
                </a:solidFill>
              </a:rPr>
              <a:t>DIRECTORIO INFORMACIÓN</a:t>
            </a:r>
          </a:p>
          <a:p>
            <a:r>
              <a:rPr lang="es-ES" sz="3600" b="1" i="1" dirty="0" smtClean="0">
                <a:solidFill>
                  <a:schemeClr val="tx2"/>
                </a:solidFill>
              </a:rPr>
              <a:t>SOBRE ORGANOS JURISDICCIONALES</a:t>
            </a:r>
            <a:endParaRPr lang="es-ES" sz="3600" b="1" i="1" dirty="0">
              <a:solidFill>
                <a:schemeClr val="tx2"/>
              </a:solidFill>
            </a:endParaRPr>
          </a:p>
        </p:txBody>
      </p:sp>
      <p:sp>
        <p:nvSpPr>
          <p:cNvPr id="3" name="2 Rectángulo"/>
          <p:cNvSpPr/>
          <p:nvPr/>
        </p:nvSpPr>
        <p:spPr>
          <a:xfrm>
            <a:off x="4139952" y="5568131"/>
            <a:ext cx="3698919" cy="830997"/>
          </a:xfrm>
          <a:prstGeom prst="rect">
            <a:avLst/>
          </a:prstGeom>
        </p:spPr>
        <p:txBody>
          <a:bodyPr wrap="square">
            <a:spAutoFit/>
          </a:bodyPr>
          <a:lstStyle/>
          <a:p>
            <a:r>
              <a:rPr lang="es-ES" sz="1600" b="1" dirty="0">
                <a:solidFill>
                  <a:srgbClr val="FF0000"/>
                </a:solidFill>
              </a:rPr>
              <a:t>Pulsando sobre un Órgano Judicial se muestra la dirección, teléfono, fax y el personal adjunto </a:t>
            </a:r>
            <a:endParaRPr lang="es-ES" sz="1600" b="1" dirty="0">
              <a:solidFill>
                <a:srgbClr val="FF0000"/>
              </a:solidFill>
            </a:endParaRPr>
          </a:p>
        </p:txBody>
      </p:sp>
      <p:cxnSp>
        <p:nvCxnSpPr>
          <p:cNvPr id="6" name="5 Conector recto de flecha"/>
          <p:cNvCxnSpPr/>
          <p:nvPr/>
        </p:nvCxnSpPr>
        <p:spPr>
          <a:xfrm>
            <a:off x="3779912" y="4725144"/>
            <a:ext cx="1387074" cy="65109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883246" y="4573639"/>
            <a:ext cx="1550218" cy="954107"/>
          </a:xfrm>
          <a:prstGeom prst="rect">
            <a:avLst/>
          </a:prstGeom>
        </p:spPr>
        <p:txBody>
          <a:bodyPr wrap="square">
            <a:spAutoFit/>
          </a:bodyPr>
          <a:lstStyle/>
          <a:p>
            <a:r>
              <a:rPr lang="es-ES" sz="1400" b="1" dirty="0">
                <a:solidFill>
                  <a:srgbClr val="FF0000"/>
                </a:solidFill>
              </a:rPr>
              <a:t>L</a:t>
            </a:r>
            <a:r>
              <a:rPr lang="es-ES" sz="1400" b="1" dirty="0" smtClean="0">
                <a:solidFill>
                  <a:srgbClr val="FF0000"/>
                </a:solidFill>
              </a:rPr>
              <a:t>istado de </a:t>
            </a:r>
            <a:r>
              <a:rPr lang="es-ES" sz="1400" b="1" dirty="0">
                <a:solidFill>
                  <a:srgbClr val="FF0000"/>
                </a:solidFill>
              </a:rPr>
              <a:t>los órganos judiciales organizados por territorios </a:t>
            </a:r>
            <a:endParaRPr lang="es-ES" sz="1400" b="1" dirty="0">
              <a:solidFill>
                <a:srgbClr val="FF0000"/>
              </a:solidFill>
            </a:endParaRPr>
          </a:p>
        </p:txBody>
      </p:sp>
    </p:spTree>
    <p:extLst>
      <p:ext uri="{BB962C8B-B14F-4D97-AF65-F5344CB8AC3E}">
        <p14:creationId xmlns:p14="http://schemas.microsoft.com/office/powerpoint/2010/main" val="3154377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625</Words>
  <Application>Microsoft Office PowerPoint</Application>
  <PresentationFormat>Presentación en pantalla (4:3)</PresentationFormat>
  <Paragraphs>122</Paragraphs>
  <Slides>11</Slides>
  <Notes>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Ainhoa</dc:creator>
  <cp:lastModifiedBy>Ainhoa</cp:lastModifiedBy>
  <cp:revision>50</cp:revision>
  <dcterms:created xsi:type="dcterms:W3CDTF">2015-11-08T22:26:51Z</dcterms:created>
  <dcterms:modified xsi:type="dcterms:W3CDTF">2015-11-11T22:57:29Z</dcterms:modified>
</cp:coreProperties>
</file>